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2" r:id="rId9"/>
    <p:sldId id="263" r:id="rId10"/>
    <p:sldId id="258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DBF04-1989-4DE1-AB3B-86CB6551CCE8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095D-F1C1-48A9-B208-6952C6F3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 with this? 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095D-F1C1-48A9-B208-6952C6F3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4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properties of TB – promising</a:t>
            </a:r>
            <a:r>
              <a:rPr lang="en-US" baseline="0" dirty="0" smtClean="0"/>
              <a:t> target is cell wall, but TB has sludgy outer lipid layer, making it difficult; TB forms granulomas in the lung (1</a:t>
            </a:r>
            <a:r>
              <a:rPr lang="en-US" baseline="30000" dirty="0" smtClean="0"/>
              <a:t>st</a:t>
            </a:r>
            <a:r>
              <a:rPr lang="en-US" baseline="0" dirty="0" smtClean="0"/>
              <a:t> image) </a:t>
            </a:r>
          </a:p>
          <a:p>
            <a:r>
              <a:rPr lang="en-US" baseline="0" dirty="0" smtClean="0"/>
              <a:t>MOST IMPORTANT IS OUTER LIPID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095D-F1C1-48A9-B208-6952C6F30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3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TB prevalence</a:t>
            </a:r>
            <a:r>
              <a:rPr lang="en-US" baseline="0" dirty="0" smtClean="0"/>
              <a:t> displays bias towards certain groups -- </a:t>
            </a:r>
            <a:r>
              <a:rPr lang="en-US" dirty="0" smtClean="0"/>
              <a:t>Those with HIV, 3</a:t>
            </a:r>
            <a:r>
              <a:rPr lang="en-US" baseline="30000" dirty="0" smtClean="0"/>
              <a:t>rd</a:t>
            </a:r>
            <a:r>
              <a:rPr lang="en-US" dirty="0" smtClean="0"/>
              <a:t> world countries, especially</a:t>
            </a:r>
            <a:r>
              <a:rPr lang="en-US" baseline="0" dirty="0" smtClean="0"/>
              <a:t> with overcrowding, smokers (therefore industrial)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095D-F1C1-48A9-B208-6952C6F3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2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7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9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1584-BF18-4204-B531-3FCC298A3FA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187F-E70E-4E50-A64D-7D38F87CF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5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tb/topic/treatment/default.htm" TargetMode="External"/><Relationship Id="rId3" Type="http://schemas.openxmlformats.org/officeDocument/2006/relationships/hyperlink" Target="http://en.wikipedia.org/wiki/Tuberculosis#cite_note-Robbins-1" TargetMode="External"/><Relationship Id="rId7" Type="http://schemas.openxmlformats.org/officeDocument/2006/relationships/hyperlink" Target="http://en.wikipedia.org/wiki/Tuberculosis" TargetMode="External"/><Relationship Id="rId2" Type="http://schemas.openxmlformats.org/officeDocument/2006/relationships/hyperlink" Target="http://textbookofbacteriology.net/MTBCD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nature.com/news/files/2013/04/HIV_TB.jpg.jpeg" TargetMode="External"/><Relationship Id="rId11" Type="http://schemas.openxmlformats.org/officeDocument/2006/relationships/hyperlink" Target="http://sph.berkeley.edu/sarah-stanley" TargetMode="External"/><Relationship Id="rId5" Type="http://schemas.openxmlformats.org/officeDocument/2006/relationships/hyperlink" Target="http://www.cdc.gov/tb/statistics/" TargetMode="External"/><Relationship Id="rId10" Type="http://schemas.openxmlformats.org/officeDocument/2006/relationships/hyperlink" Target="http://www.cchem.berkeley.edu/crbgrp/publications.htm" TargetMode="External"/><Relationship Id="rId4" Type="http://schemas.openxmlformats.org/officeDocument/2006/relationships/hyperlink" Target="http://www.mayoclinic.com/health/tuberculosis/DS00372/DSECTION=symptoms" TargetMode="External"/><Relationship Id="rId9" Type="http://schemas.openxmlformats.org/officeDocument/2006/relationships/hyperlink" Target="http://theroanokestar.com/wp-content/uploads/2013/08/Money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doi/abs/10.1021/cb3004995?prevSearch=bertozzi&amp;searchHistoryKey=" TargetMode="External"/><Relationship Id="rId2" Type="http://schemas.openxmlformats.org/officeDocument/2006/relationships/hyperlink" Target="http://www.pnas.org/content/early/2013/07/17/1222041110.lo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st X-Ray with TB.jpg (345×33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3" y="609600"/>
            <a:ext cx="500742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1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SansSerif" panose="00000400000000000000" pitchFamily="2" charset="2"/>
              </a:rPr>
              <a:t>Works Cited</a:t>
            </a:r>
            <a:endParaRPr lang="en-US" dirty="0">
              <a:solidFill>
                <a:srgbClr val="FFFF00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SansSerif" panose="00000400000000000000" pitchFamily="2" charset="2"/>
              </a:rPr>
              <a:t>Cover Slide: </a:t>
            </a:r>
            <a:r>
              <a:rPr lang="en-US" sz="1600" u="sng" dirty="0" smtClean="0">
                <a:solidFill>
                  <a:srgbClr val="7030A0"/>
                </a:solidFill>
                <a:latin typeface="SansSerif" panose="00000400000000000000" pitchFamily="2" charset="2"/>
              </a:rPr>
              <a:t>http://health.utah.gov/cdc/tbrefugee/images/Chest%20X-Ray%20with%20TB.jpg</a:t>
            </a:r>
          </a:p>
          <a:p>
            <a:r>
              <a:rPr lang="en-US" sz="1600" dirty="0" smtClean="0">
                <a:latin typeface="SansSerif" panose="00000400000000000000" pitchFamily="2" charset="2"/>
                <a:hlinkClick r:id="rId2"/>
              </a:rPr>
              <a:t>http://textbookofbacteriology.net/MTBCDC.jpg</a:t>
            </a:r>
            <a:endParaRPr lang="en-US" sz="1600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  <a:hlinkClick r:id="rId3"/>
              </a:rPr>
              <a:t>http://en.wikipedia.org/wiki/Tuberculosis#cite_note-Robbins-1</a:t>
            </a:r>
            <a:r>
              <a:rPr lang="en-US" sz="1600" dirty="0" smtClean="0">
                <a:latin typeface="SansSerif" panose="00000400000000000000" pitchFamily="2" charset="2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SansSerif" panose="00000400000000000000" pitchFamily="2" charset="2"/>
              </a:rPr>
              <a:t>(Pathology textbook)</a:t>
            </a:r>
            <a:endParaRPr lang="en-US" sz="1600" dirty="0">
              <a:solidFill>
                <a:srgbClr val="FFFF00"/>
              </a:solidFill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  <a:hlinkClick r:id="rId4"/>
              </a:rPr>
              <a:t>http://www.mayoclinic.com/health/tuberculosis/DS00372/DSECTION=symptoms</a:t>
            </a:r>
            <a:endParaRPr lang="en-US" sz="1600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  <a:hlinkClick r:id="rId5"/>
              </a:rPr>
              <a:t>http://www.cdc.gov/tb/statistics/</a:t>
            </a:r>
            <a:endParaRPr lang="en-US" sz="1600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SansSerif" panose="00000400000000000000" pitchFamily="2" charset="2"/>
              </a:rPr>
              <a:t>Image: </a:t>
            </a:r>
            <a:r>
              <a:rPr lang="en-US" sz="1600" dirty="0" smtClean="0">
                <a:latin typeface="SansSerif" panose="00000400000000000000" pitchFamily="2" charset="2"/>
                <a:hlinkClick r:id="rId6"/>
              </a:rPr>
              <a:t>http://blogs.nature.com/news/files/2013/04/HIV_TB.jpg.jpeg</a:t>
            </a:r>
            <a:endParaRPr lang="en-US" sz="1600" dirty="0" smtClean="0">
              <a:solidFill>
                <a:srgbClr val="FFFF00"/>
              </a:solidFill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  <a:hlinkClick r:id="rId7"/>
              </a:rPr>
              <a:t>http://en.wikipedia.org/wiki/Tuberculosis</a:t>
            </a:r>
            <a:endParaRPr lang="en-US" sz="1600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  <a:hlinkClick r:id="rId8"/>
              </a:rPr>
              <a:t>http://www.cdc.gov/tb/topic/treatment/default.htm</a:t>
            </a:r>
            <a:endParaRPr lang="en-US" sz="1600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SansSerif" panose="00000400000000000000" pitchFamily="2" charset="2"/>
              </a:rPr>
              <a:t>Image:</a:t>
            </a:r>
            <a:r>
              <a:rPr lang="en-US" sz="1600" dirty="0" smtClean="0">
                <a:latin typeface="SansSerif" panose="00000400000000000000" pitchFamily="2" charset="2"/>
              </a:rPr>
              <a:t> </a:t>
            </a:r>
            <a:r>
              <a:rPr lang="en-US" sz="1600" dirty="0" smtClean="0">
                <a:latin typeface="SansSerif" panose="00000400000000000000" pitchFamily="2" charset="2"/>
                <a:hlinkClick r:id="rId9"/>
              </a:rPr>
              <a:t>http://theroanokestar.com/wp-content/uploads/2013/08/Money.jpg</a:t>
            </a:r>
            <a:endParaRPr lang="en-US" sz="1600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  <a:hlinkClick r:id="rId10"/>
              </a:rPr>
              <a:t>http://www.cchem.berkeley.edu/crbgrp/publications.htm</a:t>
            </a:r>
            <a:endParaRPr lang="en-US" sz="1600" dirty="0" smtClean="0">
              <a:latin typeface="SansSerif" panose="00000400000000000000" pitchFamily="2" charset="2"/>
            </a:endParaRPr>
          </a:p>
          <a:p>
            <a:r>
              <a:rPr lang="en-US" sz="1600" dirty="0" smtClean="0">
                <a:latin typeface="SansSerif" panose="00000400000000000000" pitchFamily="2" charset="2"/>
                <a:hlinkClick r:id="rId11"/>
              </a:rPr>
              <a:t>http://sph.berkeley.edu/sarah-stanley</a:t>
            </a:r>
            <a:endParaRPr lang="en-US" sz="1600" dirty="0" smtClean="0">
              <a:latin typeface="SansSerif" panose="00000400000000000000" pitchFamily="2" charset="2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820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Supplemental Image: TB imaging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Siegrist</a:t>
            </a:r>
            <a:r>
              <a:rPr lang="en-US" sz="2000" dirty="0"/>
              <a:t>, M. S</a:t>
            </a:r>
            <a:r>
              <a:rPr lang="en-US" sz="2000" dirty="0" smtClean="0"/>
              <a:t>. </a:t>
            </a:r>
            <a:r>
              <a:rPr lang="en-US" sz="2000" i="1" dirty="0" smtClean="0"/>
              <a:t>et al</a:t>
            </a:r>
            <a:r>
              <a:rPr lang="en-US" sz="2000" dirty="0" smtClean="0"/>
              <a:t>. </a:t>
            </a:r>
            <a:r>
              <a:rPr lang="en-US" sz="2000" dirty="0"/>
              <a:t>d-Amino Acid Chemical Reporters Reveal Peptidoglycan </a:t>
            </a:r>
            <a:r>
              <a:rPr lang="en-US" sz="2000" dirty="0" smtClean="0"/>
              <a:t>Dynamics </a:t>
            </a:r>
            <a:r>
              <a:rPr lang="en-US" sz="2000" dirty="0"/>
              <a:t>of an Intracellular Pathogen. ACS Chem. Biol. 2012, </a:t>
            </a:r>
            <a:r>
              <a:rPr lang="en-US" sz="2000" dirty="0" smtClean="0"/>
              <a:t>8, 500</a:t>
            </a:r>
            <a:r>
              <a:rPr lang="en-US" sz="2000" dirty="0"/>
              <a:t>−</a:t>
            </a:r>
            <a:r>
              <a:rPr lang="en-US" sz="2000" dirty="0" smtClean="0"/>
              <a:t>505.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428750"/>
            <a:ext cx="20955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6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SansSerif" panose="00000400000000000000" pitchFamily="2" charset="2"/>
              </a:rPr>
              <a:t>Supplemental Image: </a:t>
            </a:r>
            <a:endParaRPr lang="en-US" dirty="0">
              <a:solidFill>
                <a:srgbClr val="FFFF00"/>
              </a:solidFill>
              <a:latin typeface="SansSerif" panose="00000400000000000000" pitchFamily="2" charset="2"/>
            </a:endParaRPr>
          </a:p>
        </p:txBody>
      </p:sp>
      <p:pic>
        <p:nvPicPr>
          <p:cNvPr id="6146" name="Picture 2" descr="adxGetMedia.aspx (359×23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2978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2040" y="5764768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ansSerif" panose="00000400000000000000" pitchFamily="2" charset="2"/>
              </a:rPr>
              <a:t>TB diagnostics imaging using </a:t>
            </a:r>
            <a:r>
              <a:rPr lang="en-US" dirty="0" err="1" smtClean="0">
                <a:latin typeface="SansSerif" panose="00000400000000000000" pitchFamily="2" charset="2"/>
              </a:rPr>
              <a:t>Ziehl-Neelsen</a:t>
            </a:r>
            <a:r>
              <a:rPr lang="en-US" dirty="0" smtClean="0">
                <a:latin typeface="SansSerif" panose="00000400000000000000" pitchFamily="2" charset="2"/>
              </a:rPr>
              <a:t> Acid Fast Stain</a:t>
            </a:r>
          </a:p>
          <a:p>
            <a:pPr algn="ctr"/>
            <a:r>
              <a:rPr lang="en-US" dirty="0" smtClean="0">
                <a:latin typeface="SansSerif" panose="00000400000000000000" pitchFamily="2" charset="2"/>
              </a:rPr>
              <a:t>Source: Oxford </a:t>
            </a:r>
            <a:r>
              <a:rPr lang="en-US" dirty="0" err="1" smtClean="0">
                <a:latin typeface="SansSerif" panose="00000400000000000000" pitchFamily="2" charset="2"/>
              </a:rPr>
              <a:t>Immunotec</a:t>
            </a:r>
            <a:r>
              <a:rPr lang="en-US" dirty="0" smtClean="0">
                <a:latin typeface="SansSerif" panose="00000400000000000000" pitchFamily="2" charset="2"/>
              </a:rPr>
              <a:t> 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776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SansSerif" panose="00000400000000000000" pitchFamily="2" charset="2"/>
              </a:rPr>
              <a:t>The Culprit</a:t>
            </a:r>
            <a:r>
              <a:rPr lang="en-US" sz="1800" dirty="0" smtClean="0">
                <a:solidFill>
                  <a:srgbClr val="FFFF00"/>
                </a:solidFill>
                <a:latin typeface="SansSerif" panose="00000400000000000000" pitchFamily="2" charset="2"/>
              </a:rPr>
              <a:t>[2]</a:t>
            </a:r>
            <a:endParaRPr lang="en-US" dirty="0">
              <a:solidFill>
                <a:srgbClr val="FFFF00"/>
              </a:solidFill>
              <a:latin typeface="SansSerif" panose="00000400000000000000" pitchFamily="2" charset="2"/>
            </a:endParaRPr>
          </a:p>
        </p:txBody>
      </p:sp>
      <p:pic>
        <p:nvPicPr>
          <p:cNvPr id="1026" name="Picture 2" descr="MTBCDC.jpg (700×47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799"/>
            <a:ext cx="66675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1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SansSerif" panose="00000400000000000000" pitchFamily="2" charset="2"/>
              </a:rPr>
              <a:t>What is TB?</a:t>
            </a:r>
            <a:r>
              <a:rPr lang="en-US" sz="1800" dirty="0" smtClean="0">
                <a:solidFill>
                  <a:srgbClr val="FFFF00"/>
                </a:solidFill>
                <a:latin typeface="SansSerif" panose="00000400000000000000" pitchFamily="2" charset="2"/>
              </a:rPr>
              <a:t>[3,4]</a:t>
            </a:r>
            <a:r>
              <a:rPr lang="en-US" dirty="0" smtClean="0">
                <a:solidFill>
                  <a:srgbClr val="FFFF00"/>
                </a:solidFill>
                <a:latin typeface="SansSerif" panose="00000400000000000000" pitchFamily="2" charset="2"/>
              </a:rPr>
              <a:t> </a:t>
            </a:r>
            <a:endParaRPr lang="en-US" dirty="0">
              <a:solidFill>
                <a:srgbClr val="FFFF00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Infectious disease</a:t>
            </a:r>
            <a:r>
              <a:rPr lang="en-US" dirty="0" smtClean="0"/>
              <a:t> caused by </a:t>
            </a:r>
            <a:r>
              <a:rPr lang="en-US" i="1" dirty="0" smtClean="0"/>
              <a:t>Mycobacterium tuberculosis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Cough</a:t>
            </a:r>
          </a:p>
          <a:p>
            <a:pPr lvl="1"/>
            <a:r>
              <a:rPr lang="en-US" dirty="0" smtClean="0"/>
              <a:t>Weight loss</a:t>
            </a:r>
          </a:p>
          <a:p>
            <a:pPr lvl="1"/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Fever </a:t>
            </a:r>
          </a:p>
          <a:p>
            <a:pPr lvl="1"/>
            <a:r>
              <a:rPr lang="en-US" dirty="0" smtClean="0"/>
              <a:t>Night sweats</a:t>
            </a:r>
          </a:p>
          <a:p>
            <a:pPr lvl="1"/>
            <a:r>
              <a:rPr lang="en-US" dirty="0" smtClean="0"/>
              <a:t>Chills</a:t>
            </a:r>
          </a:p>
          <a:p>
            <a:pPr lvl="1"/>
            <a:r>
              <a:rPr lang="en-US" dirty="0" smtClean="0"/>
              <a:t>Appetite Loss</a:t>
            </a:r>
            <a:endParaRPr lang="en-US" dirty="0"/>
          </a:p>
        </p:txBody>
      </p:sp>
      <p:pic>
        <p:nvPicPr>
          <p:cNvPr id="5" name="Picture 2" descr="MTBCDC.jpg (700×47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2" y="2819400"/>
            <a:ext cx="5245097" cy="35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7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SansSerif" panose="00000400000000000000" pitchFamily="2" charset="2"/>
              </a:rPr>
              <a:t>TB Impact Factor</a:t>
            </a:r>
            <a:r>
              <a:rPr lang="en-US" sz="1800" dirty="0" smtClean="0">
                <a:solidFill>
                  <a:srgbClr val="FFFF00"/>
                </a:solidFill>
                <a:latin typeface="SansSerif" panose="00000400000000000000" pitchFamily="2" charset="2"/>
              </a:rPr>
              <a:t>[5]</a:t>
            </a:r>
            <a:r>
              <a:rPr lang="en-US" dirty="0" smtClean="0">
                <a:solidFill>
                  <a:srgbClr val="FFFF00"/>
                </a:solidFill>
                <a:latin typeface="SansSerif" panose="00000400000000000000" pitchFamily="2" charset="2"/>
              </a:rPr>
              <a:t> </a:t>
            </a:r>
            <a:endParaRPr lang="en-US" dirty="0">
              <a:solidFill>
                <a:srgbClr val="FFFF00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1/3 of word population is infected</a:t>
            </a:r>
          </a:p>
          <a:p>
            <a:r>
              <a:rPr lang="en-US" dirty="0" smtClean="0"/>
              <a:t>MDR-TB is emerging</a:t>
            </a:r>
          </a:p>
          <a:p>
            <a:pPr lvl="1"/>
            <a:r>
              <a:rPr lang="en-US" dirty="0" smtClean="0"/>
              <a:t>Treatment requires heavy antibiotic regimen</a:t>
            </a:r>
          </a:p>
          <a:p>
            <a:r>
              <a:rPr lang="en-US" dirty="0" smtClean="0"/>
              <a:t>2011 – 9 million sick, 1.4 million killed by TB</a:t>
            </a:r>
          </a:p>
          <a:p>
            <a:r>
              <a:rPr lang="en-US" dirty="0" smtClean="0"/>
              <a:t>Affects those with HIV</a:t>
            </a:r>
          </a:p>
          <a:p>
            <a:pPr lvl="1"/>
            <a:r>
              <a:rPr lang="en-US" dirty="0" smtClean="0"/>
              <a:t>Infections usually kept latent through immune system</a:t>
            </a:r>
            <a:endParaRPr lang="en-US" dirty="0"/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5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Who’s hit the hardest?</a:t>
            </a:r>
            <a:r>
              <a:rPr lang="en-US" sz="1800" dirty="0" smtClean="0">
                <a:solidFill>
                  <a:srgbClr val="FFFF00"/>
                </a:solidFill>
              </a:rPr>
              <a:t>[6]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HIV_TB.jpg.jpeg (1536×102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1059" y="599336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Thai man with HIV and TB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681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Along Geographical Lines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Global_TB_incidence_2011.png (3276×249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816"/>
            <a:ext cx="9144000" cy="694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2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lobal_HIVprevalence_TBcases_2011.png (3512×248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561"/>
            <a:ext cx="9144000" cy="64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3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Diagnosis/Treatment is Difficult</a:t>
            </a:r>
            <a:r>
              <a:rPr lang="en-US" sz="1800" dirty="0" smtClean="0">
                <a:solidFill>
                  <a:srgbClr val="FFFF00"/>
                </a:solidFill>
              </a:rPr>
              <a:t>[7,8,9]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diagnosis methods involve sputum microscopy</a:t>
            </a:r>
          </a:p>
          <a:p>
            <a:r>
              <a:rPr lang="en-US" dirty="0" smtClean="0"/>
              <a:t>TB </a:t>
            </a:r>
            <a:r>
              <a:rPr lang="en-US" dirty="0" err="1" smtClean="0"/>
              <a:t>Mantoux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Replaced </a:t>
            </a:r>
            <a:r>
              <a:rPr lang="en-US" dirty="0" err="1" smtClean="0"/>
              <a:t>Heaf</a:t>
            </a:r>
            <a:r>
              <a:rPr lang="en-US" dirty="0" smtClean="0"/>
              <a:t> Test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Treatment involves multiple drug regimens</a:t>
            </a:r>
          </a:p>
          <a:p>
            <a:pPr marL="914400" lvl="1" indent="-457200"/>
            <a:r>
              <a:rPr lang="en-US" dirty="0" smtClean="0"/>
              <a:t>Almost year long</a:t>
            </a:r>
          </a:p>
          <a:p>
            <a:pPr marL="914400" lvl="1" indent="-457200"/>
            <a:r>
              <a:rPr lang="en-US" dirty="0" smtClean="0"/>
              <a:t>MDR-TB risk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 descr="Money.jpg (640×4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1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0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Current Work/New Ideas</a:t>
            </a:r>
            <a:r>
              <a:rPr lang="en-US" sz="1800" dirty="0" smtClean="0">
                <a:solidFill>
                  <a:srgbClr val="FFFF00"/>
                </a:solidFill>
              </a:rPr>
              <a:t>[10,11]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SansSerif" panose="00000400000000000000" pitchFamily="2" charset="2"/>
              </a:rPr>
              <a:t>Beatty, K. E</a:t>
            </a:r>
            <a:r>
              <a:rPr lang="en-US" sz="2000" dirty="0" smtClean="0">
                <a:latin typeface="SansSerif" panose="00000400000000000000" pitchFamily="2" charset="2"/>
              </a:rPr>
              <a:t>. </a:t>
            </a:r>
            <a:r>
              <a:rPr lang="en-US" sz="2000" i="1" dirty="0" smtClean="0">
                <a:latin typeface="SansSerif" panose="00000400000000000000" pitchFamily="2" charset="2"/>
              </a:rPr>
              <a:t>et al</a:t>
            </a:r>
            <a:r>
              <a:rPr lang="en-US" sz="2000" dirty="0" smtClean="0">
                <a:latin typeface="SansSerif" panose="00000400000000000000" pitchFamily="2" charset="2"/>
              </a:rPr>
              <a:t>.</a:t>
            </a:r>
            <a:r>
              <a:rPr lang="en-US" sz="2000" dirty="0">
                <a:latin typeface="SansSerif" panose="00000400000000000000" pitchFamily="2" charset="2"/>
              </a:rPr>
              <a:t> </a:t>
            </a:r>
            <a:r>
              <a:rPr lang="en-US" sz="2000" dirty="0" err="1">
                <a:latin typeface="SansSerif" panose="00000400000000000000" pitchFamily="2" charset="2"/>
                <a:hlinkClick r:id="rId2"/>
              </a:rPr>
              <a:t>Sulfatase</a:t>
            </a:r>
            <a:r>
              <a:rPr lang="en-US" sz="2000" dirty="0">
                <a:latin typeface="SansSerif" panose="00000400000000000000" pitchFamily="2" charset="2"/>
                <a:hlinkClick r:id="rId2"/>
              </a:rPr>
              <a:t>-activated </a:t>
            </a:r>
            <a:r>
              <a:rPr lang="en-US" sz="2000" dirty="0" err="1">
                <a:latin typeface="SansSerif" panose="00000400000000000000" pitchFamily="2" charset="2"/>
                <a:hlinkClick r:id="rId2"/>
              </a:rPr>
              <a:t>fluorophores</a:t>
            </a:r>
            <a:r>
              <a:rPr lang="en-US" sz="2000" dirty="0">
                <a:latin typeface="SansSerif" panose="00000400000000000000" pitchFamily="2" charset="2"/>
                <a:hlinkClick r:id="rId2"/>
              </a:rPr>
              <a:t> for rapid discrimination of mycobacterial species and strains.</a:t>
            </a:r>
            <a:r>
              <a:rPr lang="en-US" sz="2000" dirty="0">
                <a:latin typeface="SansSerif" panose="00000400000000000000" pitchFamily="2" charset="2"/>
              </a:rPr>
              <a:t> </a:t>
            </a:r>
            <a:r>
              <a:rPr lang="en-US" sz="2000" i="1" dirty="0">
                <a:latin typeface="SansSerif" panose="00000400000000000000" pitchFamily="2" charset="2"/>
              </a:rPr>
              <a:t>Proc. Natl. Acad. Sci. U. S. A.</a:t>
            </a:r>
            <a:r>
              <a:rPr lang="en-US" sz="2000" dirty="0">
                <a:latin typeface="SansSerif" panose="00000400000000000000" pitchFamily="2" charset="2"/>
              </a:rPr>
              <a:t> </a:t>
            </a:r>
            <a:r>
              <a:rPr lang="en-US" sz="2000" b="1" dirty="0">
                <a:latin typeface="SansSerif" panose="00000400000000000000" pitchFamily="2" charset="2"/>
              </a:rPr>
              <a:t>2013,</a:t>
            </a:r>
            <a:r>
              <a:rPr lang="en-US" sz="2000" dirty="0">
                <a:latin typeface="SansSerif" panose="00000400000000000000" pitchFamily="2" charset="2"/>
              </a:rPr>
              <a:t> </a:t>
            </a:r>
            <a:r>
              <a:rPr lang="en-US" sz="2000" i="1" dirty="0">
                <a:latin typeface="SansSerif" panose="00000400000000000000" pitchFamily="2" charset="2"/>
              </a:rPr>
              <a:t>110, </a:t>
            </a:r>
            <a:r>
              <a:rPr lang="en-US" sz="2000" dirty="0">
                <a:latin typeface="SansSerif" panose="00000400000000000000" pitchFamily="2" charset="2"/>
              </a:rPr>
              <a:t>12911-12916</a:t>
            </a:r>
            <a:r>
              <a:rPr lang="en-US" sz="2000" dirty="0" smtClean="0">
                <a:latin typeface="SansSerif" panose="00000400000000000000" pitchFamily="2" charset="2"/>
              </a:rPr>
              <a:t>.</a:t>
            </a:r>
          </a:p>
          <a:p>
            <a:pPr marL="400050"/>
            <a:r>
              <a:rPr lang="en-US" sz="2000" dirty="0" err="1" smtClean="0">
                <a:latin typeface="SansSerif" panose="00000400000000000000" pitchFamily="2" charset="2"/>
              </a:rPr>
              <a:t>Siegrist</a:t>
            </a:r>
            <a:r>
              <a:rPr lang="en-US" sz="2000" dirty="0">
                <a:latin typeface="SansSerif" panose="00000400000000000000" pitchFamily="2" charset="2"/>
              </a:rPr>
              <a:t>, M. </a:t>
            </a:r>
            <a:r>
              <a:rPr lang="en-US" sz="2000" dirty="0" smtClean="0">
                <a:latin typeface="SansSerif" panose="00000400000000000000" pitchFamily="2" charset="2"/>
              </a:rPr>
              <a:t>S. </a:t>
            </a:r>
            <a:r>
              <a:rPr lang="en-US" sz="2000" i="1" dirty="0" smtClean="0">
                <a:latin typeface="SansSerif" panose="00000400000000000000" pitchFamily="2" charset="2"/>
              </a:rPr>
              <a:t>et al</a:t>
            </a:r>
            <a:r>
              <a:rPr lang="en-US" sz="2000" dirty="0" smtClean="0">
                <a:latin typeface="SansSerif" panose="00000400000000000000" pitchFamily="2" charset="2"/>
              </a:rPr>
              <a:t>.</a:t>
            </a:r>
            <a:r>
              <a:rPr lang="en-US" sz="2000" dirty="0">
                <a:latin typeface="SansSerif" panose="00000400000000000000" pitchFamily="2" charset="2"/>
              </a:rPr>
              <a:t> </a:t>
            </a:r>
            <a:r>
              <a:rPr lang="en-US" sz="2000" dirty="0">
                <a:latin typeface="SansSerif" panose="00000400000000000000" pitchFamily="2" charset="2"/>
                <a:hlinkClick r:id="rId3"/>
              </a:rPr>
              <a:t>D-Amino Acid Chemical Reporters Reveal Peptidoglycan Dynamics of an Intracellular Pathogen.</a:t>
            </a:r>
            <a:r>
              <a:rPr lang="en-US" sz="2000" dirty="0">
                <a:latin typeface="SansSerif" panose="00000400000000000000" pitchFamily="2" charset="2"/>
              </a:rPr>
              <a:t> </a:t>
            </a:r>
            <a:r>
              <a:rPr lang="en-US" sz="2000" i="1" dirty="0">
                <a:latin typeface="SansSerif" panose="00000400000000000000" pitchFamily="2" charset="2"/>
              </a:rPr>
              <a:t>ACS Chem. Biol.</a:t>
            </a:r>
            <a:r>
              <a:rPr lang="en-US" sz="2000" dirty="0">
                <a:latin typeface="SansSerif" panose="00000400000000000000" pitchFamily="2" charset="2"/>
              </a:rPr>
              <a:t> </a:t>
            </a:r>
            <a:r>
              <a:rPr lang="en-US" sz="2000" b="1" dirty="0">
                <a:latin typeface="SansSerif" panose="00000400000000000000" pitchFamily="2" charset="2"/>
              </a:rPr>
              <a:t>2013.</a:t>
            </a:r>
            <a:r>
              <a:rPr lang="en-US" sz="2000" i="1" dirty="0">
                <a:latin typeface="SansSerif" panose="00000400000000000000" pitchFamily="2" charset="2"/>
              </a:rPr>
              <a:t>8,</a:t>
            </a:r>
            <a:r>
              <a:rPr lang="en-US" sz="2000" dirty="0">
                <a:latin typeface="SansSerif" panose="00000400000000000000" pitchFamily="2" charset="2"/>
              </a:rPr>
              <a:t> 500-505</a:t>
            </a:r>
            <a:r>
              <a:rPr lang="en-US" sz="2000" dirty="0" smtClean="0">
                <a:latin typeface="SansSerif" panose="00000400000000000000" pitchFamily="2" charset="2"/>
              </a:rPr>
              <a:t>.</a:t>
            </a:r>
          </a:p>
          <a:p>
            <a:pPr marL="57150" indent="0">
              <a:buNone/>
            </a:pPr>
            <a:endParaRPr lang="en-US" sz="1600" dirty="0" smtClean="0">
              <a:latin typeface="SansSerif" panose="00000400000000000000" pitchFamily="2" charset="2"/>
            </a:endParaRPr>
          </a:p>
          <a:p>
            <a:pPr marL="400050"/>
            <a:r>
              <a:rPr lang="en-US" sz="2000" dirty="0" smtClean="0">
                <a:latin typeface="SansSerif" panose="00000400000000000000" pitchFamily="2" charset="2"/>
              </a:rPr>
              <a:t>Sarah Stanley, UC Berkeley SPH – too many cool pubs to list</a:t>
            </a:r>
          </a:p>
          <a:p>
            <a:pPr marL="800100" lvl="1"/>
            <a:r>
              <a:rPr lang="en-US" sz="1600" dirty="0" smtClean="0">
                <a:latin typeface="SansSerif" panose="00000400000000000000" pitchFamily="2" charset="2"/>
              </a:rPr>
              <a:t>Inhibiting outer lipid layer formation, how virulence factors in </a:t>
            </a:r>
            <a:r>
              <a:rPr lang="en-US" sz="1600" i="1" dirty="0" err="1" smtClean="0">
                <a:latin typeface="SansSerif" panose="00000400000000000000" pitchFamily="2" charset="2"/>
              </a:rPr>
              <a:t>Mtb</a:t>
            </a:r>
            <a:r>
              <a:rPr lang="en-US" sz="1600" i="1" dirty="0" smtClean="0">
                <a:latin typeface="SansSerif" panose="00000400000000000000" pitchFamily="2" charset="2"/>
              </a:rPr>
              <a:t> </a:t>
            </a:r>
            <a:r>
              <a:rPr lang="en-US" sz="1600" dirty="0" smtClean="0">
                <a:latin typeface="SansSerif" panose="00000400000000000000" pitchFamily="2" charset="2"/>
              </a:rPr>
              <a:t>turn on...</a:t>
            </a:r>
          </a:p>
          <a:p>
            <a:pPr marL="57150" indent="0">
              <a:buNone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400050"/>
            <a:r>
              <a:rPr lang="en-US" sz="2000" dirty="0" smtClean="0">
                <a:latin typeface="SansSerif" panose="00000400000000000000" pitchFamily="2" charset="2"/>
              </a:rPr>
              <a:t>Can we adapt our diagnostics to the outer lipid layer?</a:t>
            </a:r>
          </a:p>
          <a:p>
            <a:pPr marL="800100" lvl="1"/>
            <a:r>
              <a:rPr lang="en-US" sz="2000" dirty="0" smtClean="0">
                <a:latin typeface="SansSerif" panose="00000400000000000000" pitchFamily="2" charset="2"/>
              </a:rPr>
              <a:t>Test for bacterial activity using hydrophobic probes?</a:t>
            </a:r>
          </a:p>
          <a:p>
            <a:pPr marL="400050"/>
            <a:r>
              <a:rPr lang="en-US" sz="2000" dirty="0" smtClean="0">
                <a:latin typeface="SansSerif" panose="00000400000000000000" pitchFamily="2" charset="2"/>
              </a:rPr>
              <a:t>Fluorescence from immune response?</a:t>
            </a:r>
            <a:endParaRPr lang="en-US" sz="20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743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297</Words>
  <Application>Microsoft Office PowerPoint</Application>
  <PresentationFormat>On-screen Show (4:3)</PresentationFormat>
  <Paragraphs>63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The Culprit[2]</vt:lpstr>
      <vt:lpstr>What is TB?[3,4] </vt:lpstr>
      <vt:lpstr>TB Impact Factor[5] </vt:lpstr>
      <vt:lpstr>Who’s hit the hardest?[6]</vt:lpstr>
      <vt:lpstr>Along Geographical Lines</vt:lpstr>
      <vt:lpstr>PowerPoint Presentation</vt:lpstr>
      <vt:lpstr>  Diagnosis/Treatment is Difficult[7,8,9] </vt:lpstr>
      <vt:lpstr>Current Work/New Ideas[10,11]</vt:lpstr>
      <vt:lpstr>Works Cited</vt:lpstr>
      <vt:lpstr>Supplemental Image: TB imaging</vt:lpstr>
      <vt:lpstr>Supplemental Image: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Arjun</dc:creator>
  <cp:lastModifiedBy>Arjun</cp:lastModifiedBy>
  <cp:revision>17</cp:revision>
  <dcterms:created xsi:type="dcterms:W3CDTF">2013-09-29T17:24:34Z</dcterms:created>
  <dcterms:modified xsi:type="dcterms:W3CDTF">2013-10-02T01:13:39Z</dcterms:modified>
</cp:coreProperties>
</file>