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0" r:id="rId4"/>
    <p:sldId id="263" r:id="rId5"/>
    <p:sldId id="264" r:id="rId6"/>
    <p:sldId id="261" r:id="rId7"/>
    <p:sldId id="262" r:id="rId8"/>
    <p:sldId id="267" r:id="rId9"/>
    <p:sldId id="266" r:id="rId10"/>
    <p:sldId id="258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2B4DC-FD28-B942-A3AD-FBD7B88DA3DF}" type="datetimeFigureOut">
              <a:rPr lang="en-US" smtClean="0"/>
              <a:t>9/29/13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0915-218B-DC4B-A0C5-659AEA23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90915-218B-DC4B-A0C5-659AEA232D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</a:rPr>
              <a:t>The Human Microbiome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782426"/>
            <a:ext cx="4038600" cy="74855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Jenna Pinkham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6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Fecal Transplants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Transplanting the microbiome from one organism to another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Really need a new name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Used in the treatment of C. </a:t>
            </a:r>
            <a:r>
              <a:rPr lang="en-US" dirty="0" err="1" smtClean="0">
                <a:solidFill>
                  <a:srgbClr val="262626"/>
                </a:solidFill>
              </a:rPr>
              <a:t>difficile</a:t>
            </a:r>
            <a:r>
              <a:rPr lang="en-US" dirty="0" smtClean="0">
                <a:solidFill>
                  <a:srgbClr val="262626"/>
                </a:solidFill>
              </a:rPr>
              <a:t> infections in humans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Fecal transplants in rats 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Gut flora from human twins where one twin was obese and the other thin were transplanted into genetically-identical rats born and kept in a sterile environment. Mice given the gut flora of the obese twin weighed nearly 20% more than mice given the gut flora of the thin twin. 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Mice then put in cages together, causing microbiome-sharing. When fed a low-fat diet the gut flora of the fat mice were replaced with those of the thin human twin, and the fat ones lost weight. When fed a high-fat diet, the fat mice maintained the </a:t>
            </a:r>
            <a:r>
              <a:rPr lang="en-US" dirty="0" err="1" smtClean="0">
                <a:solidFill>
                  <a:srgbClr val="262626"/>
                </a:solidFill>
              </a:rPr>
              <a:t>microbiomes</a:t>
            </a:r>
            <a:r>
              <a:rPr lang="en-US" dirty="0" smtClean="0">
                <a:solidFill>
                  <a:srgbClr val="262626"/>
                </a:solidFill>
              </a:rPr>
              <a:t> of the obese human twins. </a:t>
            </a:r>
          </a:p>
          <a:p>
            <a:pPr lvl="1"/>
            <a:endParaRPr lang="en-US" dirty="0" smtClean="0">
              <a:solidFill>
                <a:srgbClr val="262626"/>
              </a:solidFill>
            </a:endParaRPr>
          </a:p>
          <a:p>
            <a:endParaRPr lang="en-US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Probiotics and Prebiotics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Probiotics: ingestible good-for-you bacteria (like in yogurt)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Can be used to introduce bacteria into a microbiome lacking in a specific species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Probiotic bacteria often do not stick around in your GI tract, but may influence your microbiome though horizontal gene sharing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Prebiotics: substances that feed the good-for-you bacteria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Can make your ecosystem more favorable to specific bacteria, which can displace harmful </a:t>
            </a:r>
            <a:r>
              <a:rPr lang="en-US" dirty="0" smtClean="0">
                <a:solidFill>
                  <a:srgbClr val="262626"/>
                </a:solidFill>
              </a:rPr>
              <a:t>ones and nurture microtomes in children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Some scientists believe a combination of the two can be used to deliberately alter people’s micro biomes to be more beneficial to overall human health</a:t>
            </a:r>
          </a:p>
          <a:p>
            <a:endParaRPr lang="en-US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9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Bibliography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262626"/>
                </a:solidFill>
              </a:rPr>
              <a:t>Charles, Dan. "Gut Microbes May Play Deadly Role In Malnutrition." </a:t>
            </a:r>
            <a:r>
              <a:rPr lang="en-US" i="1" dirty="0">
                <a:solidFill>
                  <a:srgbClr val="262626"/>
                </a:solidFill>
              </a:rPr>
              <a:t>NPR</a:t>
            </a:r>
            <a:r>
              <a:rPr lang="en-US" dirty="0">
                <a:solidFill>
                  <a:srgbClr val="262626"/>
                </a:solidFill>
              </a:rPr>
              <a:t>. NPR, 30 Jan. 2013. Web. 29 Sept. 2013.</a:t>
            </a:r>
          </a:p>
          <a:p>
            <a:r>
              <a:rPr lang="en-US" dirty="0">
                <a:solidFill>
                  <a:srgbClr val="262626"/>
                </a:solidFill>
              </a:rPr>
              <a:t>Charles, Dan. "What Our Gut Microbes Say About Us." </a:t>
            </a:r>
            <a:r>
              <a:rPr lang="en-US" i="1" dirty="0">
                <a:solidFill>
                  <a:srgbClr val="262626"/>
                </a:solidFill>
              </a:rPr>
              <a:t>NPR</a:t>
            </a:r>
            <a:r>
              <a:rPr lang="en-US" dirty="0">
                <a:solidFill>
                  <a:srgbClr val="262626"/>
                </a:solidFill>
              </a:rPr>
              <a:t>. NPR, 9 May 2012. Web. 29 Sept. 2013.</a:t>
            </a:r>
          </a:p>
          <a:p>
            <a:r>
              <a:rPr lang="en-US" dirty="0" err="1">
                <a:solidFill>
                  <a:srgbClr val="262626"/>
                </a:solidFill>
              </a:rPr>
              <a:t>Karim</a:t>
            </a:r>
            <a:r>
              <a:rPr lang="en-US" dirty="0">
                <a:solidFill>
                  <a:srgbClr val="262626"/>
                </a:solidFill>
              </a:rPr>
              <a:t>, Muhammad Mahdi. </a:t>
            </a:r>
            <a:r>
              <a:rPr lang="en-US" i="1" dirty="0">
                <a:solidFill>
                  <a:srgbClr val="262626"/>
                </a:solidFill>
              </a:rPr>
              <a:t>An Impala at </a:t>
            </a:r>
            <a:r>
              <a:rPr lang="en-US" i="1" dirty="0" err="1">
                <a:solidFill>
                  <a:srgbClr val="262626"/>
                </a:solidFill>
              </a:rPr>
              <a:t>Mikumi</a:t>
            </a:r>
            <a:r>
              <a:rPr lang="en-US" i="1" dirty="0">
                <a:solidFill>
                  <a:srgbClr val="262626"/>
                </a:solidFill>
              </a:rPr>
              <a:t> National Park.</a:t>
            </a:r>
            <a:r>
              <a:rPr lang="en-US" dirty="0">
                <a:solidFill>
                  <a:srgbClr val="262626"/>
                </a:solidFill>
              </a:rPr>
              <a:t> 2008. Photograph. </a:t>
            </a:r>
            <a:r>
              <a:rPr lang="en-US" dirty="0" err="1">
                <a:solidFill>
                  <a:srgbClr val="262626"/>
                </a:solidFill>
              </a:rPr>
              <a:t>Mikumi</a:t>
            </a:r>
            <a:r>
              <a:rPr lang="en-US" dirty="0">
                <a:solidFill>
                  <a:srgbClr val="262626"/>
                </a:solidFill>
              </a:rPr>
              <a:t> National Park, Tanzania.</a:t>
            </a:r>
          </a:p>
          <a:p>
            <a:r>
              <a:rPr lang="en-US" dirty="0" err="1">
                <a:solidFill>
                  <a:srgbClr val="262626"/>
                </a:solidFill>
              </a:rPr>
              <a:t>Kolata</a:t>
            </a:r>
            <a:r>
              <a:rPr lang="en-US" dirty="0">
                <a:solidFill>
                  <a:srgbClr val="262626"/>
                </a:solidFill>
              </a:rPr>
              <a:t>, Gina. "Gut Bacteria From Thin Humans Can Slim Mice Down." </a:t>
            </a:r>
            <a:r>
              <a:rPr lang="en-US" i="1" dirty="0">
                <a:solidFill>
                  <a:srgbClr val="262626"/>
                </a:solidFill>
              </a:rPr>
              <a:t>The New York Times</a:t>
            </a:r>
            <a:r>
              <a:rPr lang="en-US" dirty="0">
                <a:solidFill>
                  <a:srgbClr val="262626"/>
                </a:solidFill>
              </a:rPr>
              <a:t>. The New York Times, 5 Sept. 2013. Web. 29 Sept. 2013.</a:t>
            </a:r>
          </a:p>
          <a:p>
            <a:r>
              <a:rPr lang="en-US" dirty="0" err="1">
                <a:solidFill>
                  <a:srgbClr val="262626"/>
                </a:solidFill>
              </a:rPr>
              <a:t>Pollan</a:t>
            </a:r>
            <a:r>
              <a:rPr lang="en-US" dirty="0">
                <a:solidFill>
                  <a:srgbClr val="262626"/>
                </a:solidFill>
              </a:rPr>
              <a:t>, Michael. "Some of My Best Friends Are Germs." </a:t>
            </a:r>
            <a:r>
              <a:rPr lang="en-US" i="1" dirty="0">
                <a:solidFill>
                  <a:srgbClr val="262626"/>
                </a:solidFill>
              </a:rPr>
              <a:t>The New York Times</a:t>
            </a:r>
            <a:r>
              <a:rPr lang="en-US" dirty="0">
                <a:solidFill>
                  <a:srgbClr val="262626"/>
                </a:solidFill>
              </a:rPr>
              <a:t>. The New York Times, 15 May 2013. Web. 29 Sept. 2013.</a:t>
            </a:r>
          </a:p>
          <a:p>
            <a:r>
              <a:rPr lang="en-US" dirty="0" err="1">
                <a:solidFill>
                  <a:srgbClr val="262626"/>
                </a:solidFill>
              </a:rPr>
              <a:t>Samsel</a:t>
            </a:r>
            <a:r>
              <a:rPr lang="en-US" dirty="0">
                <a:solidFill>
                  <a:srgbClr val="262626"/>
                </a:solidFill>
              </a:rPr>
              <a:t>, Anthony, and Stephanie </a:t>
            </a:r>
            <a:r>
              <a:rPr lang="en-US" dirty="0" err="1">
                <a:solidFill>
                  <a:srgbClr val="262626"/>
                </a:solidFill>
              </a:rPr>
              <a:t>Seneff</a:t>
            </a:r>
            <a:r>
              <a:rPr lang="en-US" dirty="0">
                <a:solidFill>
                  <a:srgbClr val="262626"/>
                </a:solidFill>
              </a:rPr>
              <a:t>. "Glyphosate’s Suppression of Cytochrome P450 Enzymes and Amino Acid Biosynthesis by the Gut Microbiome: Pathways to Modern Diseases." </a:t>
            </a:r>
            <a:r>
              <a:rPr lang="en-US" i="1" dirty="0">
                <a:solidFill>
                  <a:srgbClr val="262626"/>
                </a:solidFill>
              </a:rPr>
              <a:t>Entropy</a:t>
            </a:r>
            <a:r>
              <a:rPr lang="en-US" dirty="0">
                <a:solidFill>
                  <a:srgbClr val="262626"/>
                </a:solidFill>
              </a:rPr>
              <a:t> 15.4 (2013): 1416-463. Print.</a:t>
            </a: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4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Bibliography (</a:t>
            </a:r>
            <a:r>
              <a:rPr lang="en-US" dirty="0" err="1" smtClean="0">
                <a:solidFill>
                  <a:srgbClr val="262626"/>
                </a:solidFill>
              </a:rPr>
              <a:t>con’t</a:t>
            </a:r>
            <a:r>
              <a:rPr lang="en-US" dirty="0" smtClean="0">
                <a:solidFill>
                  <a:srgbClr val="262626"/>
                </a:solidFill>
              </a:rPr>
              <a:t>)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rgbClr val="262626"/>
                </a:solidFill>
              </a:rPr>
              <a:t>Smif</a:t>
            </a:r>
            <a:r>
              <a:rPr lang="en-US" dirty="0">
                <a:solidFill>
                  <a:srgbClr val="262626"/>
                </a:solidFill>
              </a:rPr>
              <a:t>, Pete. Human Topology. Digital image. </a:t>
            </a:r>
            <a:r>
              <a:rPr lang="en-US" dirty="0" err="1">
                <a:solidFill>
                  <a:srgbClr val="262626"/>
                </a:solidFill>
              </a:rPr>
              <a:t>N.p</a:t>
            </a:r>
            <a:r>
              <a:rPr lang="en-US" dirty="0">
                <a:solidFill>
                  <a:srgbClr val="262626"/>
                </a:solidFill>
              </a:rPr>
              <a:t>., 22 Nov. 2007. Web. 29 Sept. 2013.</a:t>
            </a:r>
          </a:p>
          <a:p>
            <a:r>
              <a:rPr lang="en-US" dirty="0" err="1">
                <a:solidFill>
                  <a:srgbClr val="262626"/>
                </a:solidFill>
              </a:rPr>
              <a:t>Spor</a:t>
            </a:r>
            <a:r>
              <a:rPr lang="en-US" dirty="0">
                <a:solidFill>
                  <a:srgbClr val="262626"/>
                </a:solidFill>
              </a:rPr>
              <a:t>, </a:t>
            </a:r>
            <a:r>
              <a:rPr lang="en-US" dirty="0" err="1">
                <a:solidFill>
                  <a:srgbClr val="262626"/>
                </a:solidFill>
              </a:rPr>
              <a:t>Aymé</a:t>
            </a:r>
            <a:r>
              <a:rPr lang="en-US" dirty="0">
                <a:solidFill>
                  <a:srgbClr val="262626"/>
                </a:solidFill>
              </a:rPr>
              <a:t>, </a:t>
            </a:r>
            <a:r>
              <a:rPr lang="en-US" dirty="0" err="1">
                <a:solidFill>
                  <a:srgbClr val="262626"/>
                </a:solidFill>
              </a:rPr>
              <a:t>Omry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Koren</a:t>
            </a:r>
            <a:r>
              <a:rPr lang="en-US" dirty="0">
                <a:solidFill>
                  <a:srgbClr val="262626"/>
                </a:solidFill>
              </a:rPr>
              <a:t>, and Ruth Ley. "</a:t>
            </a:r>
            <a:r>
              <a:rPr lang="en-US" dirty="0" err="1">
                <a:solidFill>
                  <a:srgbClr val="262626"/>
                </a:solidFill>
              </a:rPr>
              <a:t>Unravelling</a:t>
            </a:r>
            <a:r>
              <a:rPr lang="en-US" dirty="0">
                <a:solidFill>
                  <a:srgbClr val="262626"/>
                </a:solidFill>
              </a:rPr>
              <a:t> the Effects of the Environment and Host Genotype on the Gut Microbiome." </a:t>
            </a:r>
            <a:r>
              <a:rPr lang="en-US" i="1" dirty="0">
                <a:solidFill>
                  <a:srgbClr val="262626"/>
                </a:solidFill>
              </a:rPr>
              <a:t>Nature</a:t>
            </a:r>
            <a:r>
              <a:rPr lang="en-US" dirty="0">
                <a:solidFill>
                  <a:srgbClr val="262626"/>
                </a:solidFill>
              </a:rPr>
              <a:t> 9 (2011): 279-90. Web. 29 Sept. 2013. &lt;http://</a:t>
            </a:r>
            <a:r>
              <a:rPr lang="en-US" dirty="0" err="1">
                <a:solidFill>
                  <a:srgbClr val="262626"/>
                </a:solidFill>
              </a:rPr>
              <a:t>www.nature.com</a:t>
            </a:r>
            <a:r>
              <a:rPr lang="en-US" dirty="0">
                <a:solidFill>
                  <a:srgbClr val="262626"/>
                </a:solidFill>
              </a:rPr>
              <a:t>/</a:t>
            </a:r>
            <a:r>
              <a:rPr lang="en-US" dirty="0" err="1">
                <a:solidFill>
                  <a:srgbClr val="262626"/>
                </a:solidFill>
              </a:rPr>
              <a:t>nrmicro</a:t>
            </a:r>
            <a:r>
              <a:rPr lang="en-US" dirty="0">
                <a:solidFill>
                  <a:srgbClr val="262626"/>
                </a:solidFill>
              </a:rPr>
              <a:t>/journal/v9/n4/full/nrmicro2540.html&gt;.</a:t>
            </a:r>
          </a:p>
          <a:p>
            <a:r>
              <a:rPr lang="en-US" dirty="0" err="1">
                <a:solidFill>
                  <a:srgbClr val="262626"/>
                </a:solidFill>
              </a:rPr>
              <a:t>Sposito</a:t>
            </a:r>
            <a:r>
              <a:rPr lang="en-US" dirty="0">
                <a:solidFill>
                  <a:srgbClr val="262626"/>
                </a:solidFill>
              </a:rPr>
              <a:t>, Garrison, and Robert Hass. "Ecosystem Structure and Function." Introduction to Environmental Studies (ESPM 12/English 77). UC Berkeley, Berkeley. 17 Sept. 2013. Lecture.</a:t>
            </a:r>
          </a:p>
          <a:p>
            <a:r>
              <a:rPr lang="en-US" dirty="0">
                <a:solidFill>
                  <a:srgbClr val="262626"/>
                </a:solidFill>
              </a:rPr>
              <a:t>Stein, Rob. "From Birth, Our Microbes Become As Personal As A Fingerprint." </a:t>
            </a:r>
            <a:r>
              <a:rPr lang="en-US" i="1" dirty="0">
                <a:solidFill>
                  <a:srgbClr val="262626"/>
                </a:solidFill>
              </a:rPr>
              <a:t>NPR</a:t>
            </a:r>
            <a:r>
              <a:rPr lang="en-US" dirty="0">
                <a:solidFill>
                  <a:srgbClr val="262626"/>
                </a:solidFill>
              </a:rPr>
              <a:t>. NPR, 9 Sept. 2013. Web. 29 Sept. 2013.</a:t>
            </a:r>
          </a:p>
          <a:p>
            <a:r>
              <a:rPr lang="en-US" dirty="0">
                <a:solidFill>
                  <a:srgbClr val="262626"/>
                </a:solidFill>
              </a:rPr>
              <a:t>Stein, Rob. "Microbe Transplants Treat Some Diseases That Drugs Can't Fix." </a:t>
            </a:r>
            <a:r>
              <a:rPr lang="en-US" i="1" dirty="0">
                <a:solidFill>
                  <a:srgbClr val="262626"/>
                </a:solidFill>
              </a:rPr>
              <a:t>NPR</a:t>
            </a:r>
            <a:r>
              <a:rPr lang="en-US" dirty="0">
                <a:solidFill>
                  <a:srgbClr val="262626"/>
                </a:solidFill>
              </a:rPr>
              <a:t>. NPR, 9 Sept. 2013. Web. 29 Sept. 2013</a:t>
            </a:r>
            <a:r>
              <a:rPr lang="en-US" dirty="0" smtClean="0">
                <a:solidFill>
                  <a:srgbClr val="262626"/>
                </a:solidFill>
              </a:rPr>
              <a:t>.</a:t>
            </a:r>
          </a:p>
          <a:p>
            <a:r>
              <a:rPr lang="en-US" dirty="0">
                <a:solidFill>
                  <a:srgbClr val="262626"/>
                </a:solidFill>
              </a:rPr>
              <a:t>Zimmer, Carl. "Human Microbiome May Be Seeded Before Birth." </a:t>
            </a:r>
            <a:r>
              <a:rPr lang="en-US" i="1" dirty="0">
                <a:solidFill>
                  <a:srgbClr val="262626"/>
                </a:solidFill>
              </a:rPr>
              <a:t>The New York Times</a:t>
            </a:r>
            <a:r>
              <a:rPr lang="en-US" dirty="0">
                <a:solidFill>
                  <a:srgbClr val="262626"/>
                </a:solidFill>
              </a:rPr>
              <a:t>. The New York Times, 29 Aug. 2013. Web. 29 Sept. 2013</a:t>
            </a:r>
            <a:r>
              <a:rPr lang="en-US" dirty="0" smtClean="0">
                <a:solidFill>
                  <a:srgbClr val="262626"/>
                </a:solidFill>
              </a:rPr>
              <a:t>.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1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You are only 10% human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Bacteria, viruses, fungi, and various microbes cover 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every inch of the surface of you body—skin, mouth,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 sinuses, lungs, intestines, etc.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(Think of the body as donut-shaped: you have 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surfaces on both the “outside” and the “inside”)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Each part of your body is like a different ecosystem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—your elbow skin is different from your finger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skin is different from your tongue…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Microbes outnumber your human cells by about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10:1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Everyone’s microbiome is unique to them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You couldn’t get rid of all your germs even if you tried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204" y="1981200"/>
            <a:ext cx="2169156" cy="42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3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all bacteria are bad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The majority of the bacteria in/on your body are: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Commensals: “generally harmless freeloaders”</a:t>
            </a:r>
          </a:p>
          <a:p>
            <a:pPr lvl="1"/>
            <a:r>
              <a:rPr lang="en-US" dirty="0" err="1" smtClean="0">
                <a:solidFill>
                  <a:srgbClr val="262626"/>
                </a:solidFill>
              </a:rPr>
              <a:t>Mutualists</a:t>
            </a:r>
            <a:r>
              <a:rPr lang="en-US" dirty="0" smtClean="0">
                <a:solidFill>
                  <a:srgbClr val="262626"/>
                </a:solidFill>
              </a:rPr>
              <a:t>: “favor traders”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Ex: bovine and termite gut flora </a:t>
            </a:r>
            <a:r>
              <a:rPr lang="en-US" dirty="0">
                <a:solidFill>
                  <a:srgbClr val="262626"/>
                </a:solidFill>
              </a:rPr>
              <a:t/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help their hosts break down </a:t>
            </a:r>
            <a:r>
              <a:rPr lang="en-US" dirty="0">
                <a:solidFill>
                  <a:srgbClr val="262626"/>
                </a:solidFill>
              </a:rPr>
              <a:t/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cellulose, which the hosts can’t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do on their own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Pathogens </a:t>
            </a:r>
            <a:r>
              <a:rPr lang="en-US" i="1" dirty="0" smtClean="0">
                <a:solidFill>
                  <a:srgbClr val="262626"/>
                </a:solidFill>
              </a:rPr>
              <a:t>are</a:t>
            </a:r>
            <a:r>
              <a:rPr lang="en-US" dirty="0" smtClean="0">
                <a:solidFill>
                  <a:srgbClr val="262626"/>
                </a:solidFill>
              </a:rPr>
              <a:t> bad—but your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own microbiome acts as a 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defense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smtClean="0">
                <a:solidFill>
                  <a:srgbClr val="262626"/>
                </a:solidFill>
              </a:rPr>
              <a:t>against them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Competition for space and 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resources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8365" y="5864553"/>
            <a:ext cx="408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Mutualism: red-billed </a:t>
            </a:r>
            <a:r>
              <a:rPr lang="en-US" sz="1400" dirty="0" err="1" smtClean="0"/>
              <a:t>oxpecker</a:t>
            </a:r>
            <a:r>
              <a:rPr lang="en-US" sz="1400" dirty="0" smtClean="0"/>
              <a:t> eats ticks off an </a:t>
            </a:r>
            <a:br>
              <a:rPr lang="en-US" sz="1400" dirty="0" smtClean="0"/>
            </a:br>
            <a:r>
              <a:rPr lang="en-US" sz="1400" dirty="0" smtClean="0"/>
              <a:t>impala’s coat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365" y="3106158"/>
            <a:ext cx="3912562" cy="26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Mutualism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Immune function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Bacteria in our bodies compete for resources just like animals outside compete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Mutualistic </a:t>
            </a:r>
            <a:r>
              <a:rPr lang="en-US" dirty="0">
                <a:solidFill>
                  <a:srgbClr val="262626"/>
                </a:solidFill>
              </a:rPr>
              <a:t>b</a:t>
            </a:r>
            <a:r>
              <a:rPr lang="en-US" dirty="0" smtClean="0">
                <a:solidFill>
                  <a:srgbClr val="262626"/>
                </a:solidFill>
              </a:rPr>
              <a:t>acteria can prevent invading microbes from taking hold and can even render an environment inhospitable to foreigners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Can digest the foods we lack the enzymes for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Provide 10-15% of our calories</a:t>
            </a:r>
          </a:p>
          <a:p>
            <a:pPr marL="228600" lvl="1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228600" lvl="1" indent="0">
              <a:buNone/>
            </a:pPr>
            <a:endParaRPr lang="en-US" dirty="0" smtClean="0">
              <a:solidFill>
                <a:srgbClr val="26262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Manufacture of substances</a:t>
            </a:r>
            <a:endParaRPr lang="en-US" dirty="0">
              <a:solidFill>
                <a:srgbClr val="262626"/>
              </a:solidFill>
            </a:endParaRPr>
          </a:p>
          <a:p>
            <a:pPr lvl="1"/>
            <a:r>
              <a:rPr lang="en-US" dirty="0">
                <a:solidFill>
                  <a:srgbClr val="262626"/>
                </a:solidFill>
              </a:rPr>
              <a:t>Neurotransmitters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B-vitamins  and K-vitamins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Important amino acids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Short-chain fatty acids</a:t>
            </a:r>
          </a:p>
          <a:p>
            <a:pPr lvl="1"/>
            <a:r>
              <a:rPr lang="en-US" dirty="0" err="1">
                <a:solidFill>
                  <a:srgbClr val="262626"/>
                </a:solidFill>
              </a:rPr>
              <a:t>Signalng</a:t>
            </a:r>
            <a:r>
              <a:rPr lang="en-US" dirty="0">
                <a:solidFill>
                  <a:srgbClr val="262626"/>
                </a:solidFill>
              </a:rPr>
              <a:t> chemicals to regulate appetite and digestion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In return, we provide bacteria with food and shelter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3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 healthy microbiome?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Still early in the research—scientists reluctant to describe what a healthy microbiome looks like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Impoverished “Westernized microbiome” is distinctly different than the </a:t>
            </a:r>
            <a:r>
              <a:rPr lang="en-US" dirty="0" err="1" smtClean="0">
                <a:solidFill>
                  <a:srgbClr val="262626"/>
                </a:solidFill>
              </a:rPr>
              <a:t>microbiomes</a:t>
            </a:r>
            <a:r>
              <a:rPr lang="en-US" dirty="0" smtClean="0">
                <a:solidFill>
                  <a:srgbClr val="262626"/>
                </a:solidFill>
              </a:rPr>
              <a:t> of rural Africans and Indigenous communities in South America (some of which have had limited contact with the Western world)</a:t>
            </a:r>
          </a:p>
          <a:p>
            <a:r>
              <a:rPr lang="en-US" dirty="0">
                <a:solidFill>
                  <a:srgbClr val="262626"/>
                </a:solidFill>
              </a:rPr>
              <a:t>Core principles of ecology still hold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Diversity is good, as diverse ecosystems are more resilient than those with relatively low biodiversity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Microbes fill specific niches within your internal ecosystem, making the introduction of newer species difficult (but not impossible)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Environmental factors (diet, antibiotics) have a huge impact on population </a:t>
            </a:r>
            <a:r>
              <a:rPr lang="en-US" dirty="0" smtClean="0">
                <a:solidFill>
                  <a:srgbClr val="262626"/>
                </a:solidFill>
              </a:rPr>
              <a:t>levels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Very complex relationship between microbiome and host</a:t>
            </a:r>
          </a:p>
          <a:p>
            <a:pPr lvl="1"/>
            <a:endParaRPr lang="en-US" dirty="0" smtClean="0">
              <a:solidFill>
                <a:srgbClr val="262626"/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4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What can influence your microbiome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Diet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Processed foods (sterile)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Antimicrobials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Pesticides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Meat-based vs. plant-based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D</a:t>
            </a:r>
            <a:r>
              <a:rPr lang="en-US" dirty="0" smtClean="0">
                <a:solidFill>
                  <a:srgbClr val="262626"/>
                </a:solidFill>
              </a:rPr>
              <a:t>iversity</a:t>
            </a:r>
          </a:p>
          <a:p>
            <a:r>
              <a:rPr lang="en-US" dirty="0">
                <a:solidFill>
                  <a:srgbClr val="262626"/>
                </a:solidFill>
              </a:rPr>
              <a:t>S</a:t>
            </a:r>
            <a:r>
              <a:rPr lang="en-US" dirty="0" smtClean="0">
                <a:solidFill>
                  <a:srgbClr val="262626"/>
                </a:solidFill>
              </a:rPr>
              <a:t>ex </a:t>
            </a:r>
            <a:r>
              <a:rPr lang="en-US" dirty="0">
                <a:solidFill>
                  <a:srgbClr val="262626"/>
                </a:solidFill>
              </a:rPr>
              <a:t>hormones 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en-US" dirty="0" smtClean="0">
                <a:solidFill>
                  <a:srgbClr val="262626"/>
                </a:solidFill>
              </a:rPr>
              <a:t>The microbiome of your birth mother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W</a:t>
            </a:r>
            <a:r>
              <a:rPr lang="en-US" dirty="0" smtClean="0">
                <a:solidFill>
                  <a:srgbClr val="262626"/>
                </a:solidFill>
              </a:rPr>
              <a:t>hether </a:t>
            </a:r>
            <a:r>
              <a:rPr lang="en-US" dirty="0">
                <a:solidFill>
                  <a:srgbClr val="262626"/>
                </a:solidFill>
              </a:rPr>
              <a:t>or not you were </a:t>
            </a:r>
            <a:r>
              <a:rPr lang="en-US" dirty="0" smtClean="0">
                <a:solidFill>
                  <a:srgbClr val="262626"/>
                </a:solidFill>
              </a:rPr>
              <a:t>breastfed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262626"/>
                </a:solidFill>
              </a:rPr>
              <a:t>Whether you were delivered vaginally or via C-section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How </a:t>
            </a:r>
            <a:r>
              <a:rPr lang="en-US" dirty="0">
                <a:solidFill>
                  <a:srgbClr val="262626"/>
                </a:solidFill>
              </a:rPr>
              <a:t>many different people held you as a baby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Whether or not you've recently been on antibiotics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How </a:t>
            </a:r>
            <a:r>
              <a:rPr lang="en-US" dirty="0">
                <a:solidFill>
                  <a:srgbClr val="262626"/>
                </a:solidFill>
              </a:rPr>
              <a:t>many times you’ve taken </a:t>
            </a:r>
            <a:r>
              <a:rPr lang="en-US" dirty="0" smtClean="0">
                <a:solidFill>
                  <a:srgbClr val="262626"/>
                </a:solidFill>
              </a:rPr>
              <a:t>antibiotics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Certain </a:t>
            </a:r>
            <a:r>
              <a:rPr lang="en-US" dirty="0">
                <a:solidFill>
                  <a:srgbClr val="262626"/>
                </a:solidFill>
              </a:rPr>
              <a:t>medical </a:t>
            </a:r>
            <a:r>
              <a:rPr lang="en-US" dirty="0" smtClean="0">
                <a:solidFill>
                  <a:srgbClr val="262626"/>
                </a:solidFill>
              </a:rPr>
              <a:t>procedures</a:t>
            </a:r>
          </a:p>
          <a:p>
            <a:pPr marL="457200" lvl="2">
              <a:spcBef>
                <a:spcPts val="2000"/>
              </a:spcBef>
            </a:pPr>
            <a:r>
              <a:rPr lang="en-US" dirty="0">
                <a:solidFill>
                  <a:srgbClr val="262626"/>
                </a:solidFill>
              </a:rPr>
              <a:t>Radiation </a:t>
            </a:r>
            <a:r>
              <a:rPr lang="en-US" dirty="0" smtClean="0">
                <a:solidFill>
                  <a:srgbClr val="262626"/>
                </a:solidFill>
              </a:rPr>
              <a:t>therapy</a:t>
            </a:r>
            <a:endParaRPr lang="en-US" b="1" i="1" dirty="0">
              <a:solidFill>
                <a:srgbClr val="262626"/>
              </a:solidFill>
            </a:endParaRPr>
          </a:p>
          <a:p>
            <a:r>
              <a:rPr lang="en-US" dirty="0" smtClean="0">
                <a:solidFill>
                  <a:srgbClr val="262626"/>
                </a:solidFill>
              </a:rPr>
              <a:t>The presence of a family dog</a:t>
            </a:r>
          </a:p>
        </p:txBody>
      </p:sp>
    </p:spTree>
    <p:extLst>
      <p:ext uri="{BB962C8B-B14F-4D97-AF65-F5344CB8AC3E}">
        <p14:creationId xmlns:p14="http://schemas.microsoft.com/office/powerpoint/2010/main" val="121612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Illnesses associated with an specific microbiome populations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Autoimmune disorders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Diabetes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Celiac disease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Allergies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Heart disease</a:t>
            </a:r>
          </a:p>
          <a:p>
            <a:r>
              <a:rPr lang="en-US" dirty="0">
                <a:solidFill>
                  <a:srgbClr val="262626"/>
                </a:solidFill>
              </a:rPr>
              <a:t>Infections 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Clostridium </a:t>
            </a:r>
            <a:r>
              <a:rPr lang="en-US" dirty="0" err="1" smtClean="0">
                <a:solidFill>
                  <a:srgbClr val="262626"/>
                </a:solidFill>
              </a:rPr>
              <a:t>difficile</a:t>
            </a:r>
            <a:endParaRPr lang="en-US" dirty="0" smtClean="0">
              <a:solidFill>
                <a:srgbClr val="262626"/>
              </a:solidFill>
            </a:endParaRP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Vaginal infections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 smtClean="0">
                <a:solidFill>
                  <a:srgbClr val="262626"/>
                </a:solidFill>
              </a:rPr>
              <a:t>Metabolic Syndrome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62626"/>
                </a:solidFill>
              </a:rPr>
              <a:t>Inflammatory diseases</a:t>
            </a:r>
          </a:p>
          <a:p>
            <a:pPr lvl="1"/>
            <a:r>
              <a:rPr lang="en-US" dirty="0" err="1" smtClean="0">
                <a:solidFill>
                  <a:srgbClr val="262626"/>
                </a:solidFill>
              </a:rPr>
              <a:t>Crohn’s</a:t>
            </a:r>
            <a:r>
              <a:rPr lang="en-US" dirty="0" smtClean="0">
                <a:solidFill>
                  <a:srgbClr val="262626"/>
                </a:solidFill>
              </a:rPr>
              <a:t> disease and colitis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Asthma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</a:rPr>
              <a:t>Multiple Sclerosis 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 smtClean="0">
                <a:solidFill>
                  <a:srgbClr val="262626"/>
                </a:solidFill>
              </a:rPr>
              <a:t>Obesity 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Certain cancers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Autism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Kwashiorkor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Severe, deadly form of </a:t>
            </a:r>
            <a:r>
              <a:rPr lang="en-US" dirty="0" err="1">
                <a:solidFill>
                  <a:srgbClr val="262626"/>
                </a:solidFill>
              </a:rPr>
              <a:t>malnutirion</a:t>
            </a:r>
            <a:endParaRPr lang="en-US" dirty="0">
              <a:solidFill>
                <a:srgbClr val="26262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0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12" y="0"/>
            <a:ext cx="50509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496" y="1512587"/>
            <a:ext cx="3994643" cy="516307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018496" y="6023542"/>
            <a:ext cx="1160462" cy="39470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06534" y="6023542"/>
            <a:ext cx="1306605" cy="3947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3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Future applications in health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More research is needed, and researchers are wary about overstating the benefits that can be derived from learning to manipulate the human biome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Still, manipulation of the microbiome has proved beneficial in a number of cases</a:t>
            </a:r>
          </a:p>
        </p:txBody>
      </p:sp>
    </p:spTree>
    <p:extLst>
      <p:ext uri="{BB962C8B-B14F-4D97-AF65-F5344CB8AC3E}">
        <p14:creationId xmlns:p14="http://schemas.microsoft.com/office/powerpoint/2010/main" val="3322450742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299</TotalTime>
  <Words>1126</Words>
  <Application>Microsoft Macintosh PowerPoint</Application>
  <PresentationFormat>On-screen Show (4:3)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Advantage</vt:lpstr>
      <vt:lpstr>The Human Microbiome</vt:lpstr>
      <vt:lpstr>You are only 10% human</vt:lpstr>
      <vt:lpstr>Not all bacteria are bad</vt:lpstr>
      <vt:lpstr>Mutualism</vt:lpstr>
      <vt:lpstr>A healthy microbiome?</vt:lpstr>
      <vt:lpstr>What can influence your microbiome</vt:lpstr>
      <vt:lpstr>Illnesses associated with an specific microbiome populations</vt:lpstr>
      <vt:lpstr>PowerPoint Presentation</vt:lpstr>
      <vt:lpstr>Future applications in health</vt:lpstr>
      <vt:lpstr>Fecal Transplants</vt:lpstr>
      <vt:lpstr>Probiotics and Prebiotics</vt:lpstr>
      <vt:lpstr>Bibliography</vt:lpstr>
      <vt:lpstr>Bibliography (con’t)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Microbiome</dc:title>
  <dc:creator>Jenna Pinkham</dc:creator>
  <cp:lastModifiedBy>Jenna Pinkham</cp:lastModifiedBy>
  <cp:revision>24</cp:revision>
  <dcterms:created xsi:type="dcterms:W3CDTF">2013-09-29T22:02:12Z</dcterms:created>
  <dcterms:modified xsi:type="dcterms:W3CDTF">2013-09-30T03:01:29Z</dcterms:modified>
</cp:coreProperties>
</file>