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2" r:id="rId9"/>
    <p:sldId id="265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11/3/13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11/3/13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11/3/13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11/3/13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11/3/13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11/3/13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11/3/13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11/3/13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11/3/13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Malaria</a:t>
            </a:r>
            <a:br>
              <a:rPr lang="en-US" dirty="0" smtClean="0">
                <a:latin typeface="Adobe Caslon Pro"/>
                <a:cs typeface="Adobe Caslon Pro"/>
              </a:rPr>
            </a:br>
            <a:r>
              <a:rPr lang="en-US" sz="2400" i="1" dirty="0" smtClean="0">
                <a:latin typeface="Adobe Caslon Pro"/>
                <a:cs typeface="Adobe Caslon Pro"/>
              </a:rPr>
              <a:t>EWH 2013</a:t>
            </a:r>
            <a:endParaRPr lang="en-US" dirty="0">
              <a:latin typeface="Adobe Caslon Pro"/>
              <a:cs typeface="Adobe Caslon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by Chris Lew</a:t>
            </a:r>
            <a:endParaRPr lang="en-US" dirty="0"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87572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Treatment</a:t>
            </a:r>
            <a:endParaRPr lang="en-US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European imperialism, “Scramble for Africa” in late 19</a:t>
            </a:r>
            <a:r>
              <a:rPr lang="en-US" sz="2000" baseline="30000" dirty="0" smtClean="0">
                <a:latin typeface="Garamond"/>
                <a:cs typeface="Garamond"/>
              </a:rPr>
              <a:t>th</a:t>
            </a:r>
            <a:r>
              <a:rPr lang="en-US" sz="2000" dirty="0" smtClean="0">
                <a:latin typeface="Garamond"/>
                <a:cs typeface="Garamond"/>
              </a:rPr>
              <a:t> century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“The Dark Continent”, “White Man’s Disease”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Discovery of quinine in </a:t>
            </a:r>
            <a:r>
              <a:rPr lang="en-US" sz="2000" dirty="0" err="1" smtClean="0">
                <a:latin typeface="Garamond"/>
                <a:cs typeface="Garamond"/>
              </a:rPr>
              <a:t>Chinchona</a:t>
            </a:r>
            <a:r>
              <a:rPr lang="en-US" sz="2000" dirty="0" smtClean="0">
                <a:latin typeface="Garamond"/>
                <a:cs typeface="Garamond"/>
              </a:rPr>
              <a:t> bark as a prophylactic treatment 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Quinine-derived compounds (</a:t>
            </a:r>
            <a:r>
              <a:rPr lang="en-US" sz="2000" dirty="0" err="1">
                <a:latin typeface="Garamond"/>
                <a:cs typeface="Garamond"/>
              </a:rPr>
              <a:t>c</a:t>
            </a:r>
            <a:r>
              <a:rPr lang="en-US" sz="2000" dirty="0" err="1" smtClean="0">
                <a:latin typeface="Garamond"/>
                <a:cs typeface="Garamond"/>
              </a:rPr>
              <a:t>hloroquine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err="1" smtClean="0">
                <a:latin typeface="Garamond"/>
                <a:cs typeface="Garamond"/>
              </a:rPr>
              <a:t>mefloquine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err="1" smtClean="0">
                <a:latin typeface="Garamond"/>
                <a:cs typeface="Garamond"/>
              </a:rPr>
              <a:t>Malarone</a:t>
            </a:r>
            <a:r>
              <a:rPr lang="en-US" sz="2000" dirty="0" smtClean="0">
                <a:latin typeface="Garamond"/>
                <a:cs typeface="Garamond"/>
              </a:rPr>
              <a:t>®)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Common antibiotics (doxycycline, tetracycline, clindamycin)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err="1" smtClean="0">
                <a:latin typeface="Garamond"/>
                <a:cs typeface="Garamond"/>
              </a:rPr>
              <a:t>Permethrin</a:t>
            </a:r>
            <a:r>
              <a:rPr lang="en-US" sz="2000" dirty="0" smtClean="0">
                <a:latin typeface="Garamond"/>
                <a:cs typeface="Garamond"/>
              </a:rPr>
              <a:t> bed nets (most popular and PH-effective method)</a:t>
            </a:r>
          </a:p>
          <a:p>
            <a:pPr lvl="1">
              <a:buFont typeface="Wingdings" charset="2"/>
              <a:buChar char="§"/>
            </a:pPr>
            <a:r>
              <a:rPr lang="en-US" sz="1400" dirty="0" smtClean="0">
                <a:latin typeface="Garamond"/>
                <a:cs typeface="Garamond"/>
              </a:rPr>
              <a:t>In one large trial, child malarial deaths were reduced by 22%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Heterozygous sickle-cell anemia carriers (</a:t>
            </a:r>
            <a:r>
              <a:rPr lang="en-US" sz="2000" dirty="0" err="1" smtClean="0">
                <a:latin typeface="Garamond"/>
                <a:cs typeface="Garamond"/>
              </a:rPr>
              <a:t>HbS</a:t>
            </a:r>
            <a:r>
              <a:rPr lang="en-US" sz="2000" dirty="0" smtClean="0">
                <a:latin typeface="Garamond"/>
                <a:cs typeface="Garamond"/>
              </a:rPr>
              <a:t>) have immunity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Pesticides? DDT and Fred </a:t>
            </a:r>
            <a:r>
              <a:rPr lang="en-US" sz="2000" dirty="0" err="1" smtClean="0">
                <a:latin typeface="Garamond"/>
                <a:cs typeface="Garamond"/>
              </a:rPr>
              <a:t>Soper</a:t>
            </a:r>
            <a:r>
              <a:rPr lang="en-US" sz="2000" dirty="0" smtClean="0">
                <a:latin typeface="Garamond"/>
                <a:cs typeface="Garamond"/>
              </a:rPr>
              <a:t> in 1950s</a:t>
            </a:r>
          </a:p>
          <a:p>
            <a:endParaRPr lang="en-US" sz="2000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313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Recent Increase in Malaria</a:t>
            </a:r>
            <a:endParaRPr lang="en-US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1) Increased drug resistance. </a:t>
            </a:r>
            <a:endParaRPr lang="en-US" sz="2000" dirty="0">
              <a:latin typeface="Garamond"/>
              <a:cs typeface="Garamond"/>
            </a:endParaRPr>
          </a:p>
          <a:p>
            <a:pPr lvl="1">
              <a:buFont typeface="Wingdings" charset="2"/>
              <a:buChar char="§"/>
            </a:pPr>
            <a:r>
              <a:rPr lang="en-US" sz="1400" dirty="0" smtClean="0">
                <a:latin typeface="Garamond"/>
                <a:cs typeface="Garamond"/>
              </a:rPr>
              <a:t>Overuse of </a:t>
            </a:r>
            <a:r>
              <a:rPr lang="en-US" sz="1400" dirty="0" err="1" smtClean="0">
                <a:latin typeface="Garamond"/>
                <a:cs typeface="Garamond"/>
              </a:rPr>
              <a:t>chloroquines</a:t>
            </a:r>
            <a:endParaRPr lang="en-US" sz="1400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2) Insecticide resistance</a:t>
            </a:r>
          </a:p>
          <a:p>
            <a:pPr lvl="1">
              <a:buFont typeface="Wingdings" charset="2"/>
              <a:buChar char="§"/>
            </a:pPr>
            <a:r>
              <a:rPr lang="en-US" sz="1400" dirty="0" smtClean="0">
                <a:latin typeface="Garamond"/>
                <a:cs typeface="Garamond"/>
              </a:rPr>
              <a:t>Resistance to </a:t>
            </a:r>
            <a:r>
              <a:rPr lang="en-US" sz="1400" dirty="0" err="1" smtClean="0">
                <a:latin typeface="Garamond"/>
                <a:cs typeface="Garamond"/>
              </a:rPr>
              <a:t>pyrethoid</a:t>
            </a:r>
            <a:r>
              <a:rPr lang="en-US" sz="1400" dirty="0" smtClean="0">
                <a:latin typeface="Garamond"/>
                <a:cs typeface="Garamond"/>
              </a:rPr>
              <a:t> insecticides used on </a:t>
            </a:r>
            <a:r>
              <a:rPr lang="en-US" sz="1400" dirty="0" err="1" smtClean="0">
                <a:latin typeface="Garamond"/>
                <a:cs typeface="Garamond"/>
              </a:rPr>
              <a:t>bednets</a:t>
            </a:r>
            <a:endParaRPr lang="en-US" sz="1400" dirty="0" smtClean="0">
              <a:latin typeface="Garamond"/>
              <a:cs typeface="Garamond"/>
            </a:endParaRPr>
          </a:p>
          <a:p>
            <a:pPr lvl="1">
              <a:buFont typeface="Wingdings" charset="2"/>
              <a:buChar char="§"/>
            </a:pPr>
            <a:endParaRPr lang="en-US" sz="14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3) Environmental changes</a:t>
            </a:r>
          </a:p>
          <a:p>
            <a:pPr lvl="1">
              <a:buFont typeface="Wingdings" charset="2"/>
              <a:buChar char="§"/>
            </a:pPr>
            <a:r>
              <a:rPr lang="en-US" sz="1400" dirty="0" smtClean="0">
                <a:latin typeface="Garamond"/>
                <a:cs typeface="Garamond"/>
              </a:rPr>
              <a:t>Human impact from damming and agricultural flooding leads to increased mosquito breeding grounds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4) Civil unrest</a:t>
            </a:r>
          </a:p>
          <a:p>
            <a:pPr lvl="1">
              <a:buFont typeface="Wingdings" charset="2"/>
              <a:buChar char="§"/>
            </a:pPr>
            <a:r>
              <a:rPr lang="en-US" sz="1400" dirty="0" smtClean="0">
                <a:latin typeface="Garamond"/>
                <a:cs typeface="Garamond"/>
              </a:rPr>
              <a:t>Reduced public health intervention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5) Travel</a:t>
            </a:r>
          </a:p>
          <a:p>
            <a:pPr lvl="1">
              <a:buFont typeface="Wingdings" charset="2"/>
              <a:buChar char="§"/>
            </a:pPr>
            <a:r>
              <a:rPr lang="en-US" sz="1400" dirty="0" smtClean="0">
                <a:latin typeface="Garamond"/>
                <a:cs typeface="Garamond"/>
              </a:rPr>
              <a:t>Increased travel between malaria-endemic countries and relatively malaria-free countries has facilitated transmission</a:t>
            </a:r>
            <a:endParaRPr lang="en-US" sz="1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0878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Works Cited</a:t>
            </a:r>
            <a:endParaRPr lang="en-US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6681"/>
            <a:ext cx="8229600" cy="452628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1600" dirty="0" smtClean="0">
                <a:latin typeface="Garamond"/>
                <a:cs typeface="Garamond"/>
              </a:rPr>
              <a:t>Beatty R, Vance R. MCB 55 (</a:t>
            </a:r>
            <a:r>
              <a:rPr lang="en-US" sz="1600" dirty="0" err="1" smtClean="0">
                <a:latin typeface="Garamond"/>
                <a:cs typeface="Garamond"/>
              </a:rPr>
              <a:t>Lec</a:t>
            </a:r>
            <a:r>
              <a:rPr lang="en-US" sz="1600" dirty="0" smtClean="0">
                <a:latin typeface="Garamond"/>
                <a:cs typeface="Garamond"/>
              </a:rPr>
              <a:t> 13, 14: Malaria).</a:t>
            </a:r>
          </a:p>
          <a:p>
            <a:pPr>
              <a:buFont typeface="Wingdings" charset="2"/>
              <a:buChar char="§"/>
            </a:pPr>
            <a:endParaRPr lang="en-US" sz="16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1600" dirty="0" smtClean="0">
                <a:latin typeface="Garamond"/>
                <a:cs typeface="Garamond"/>
              </a:rPr>
              <a:t>http</a:t>
            </a:r>
            <a:r>
              <a:rPr lang="en-US" sz="1600" dirty="0">
                <a:latin typeface="Garamond"/>
                <a:cs typeface="Garamond"/>
              </a:rPr>
              <a:t>://www.rbm.who.int/ProgressImpactSeries/report1.</a:t>
            </a:r>
            <a:r>
              <a:rPr lang="en-US" sz="1600" dirty="0" smtClean="0">
                <a:latin typeface="Garamond"/>
                <a:cs typeface="Garamond"/>
              </a:rPr>
              <a:t>html</a:t>
            </a:r>
          </a:p>
          <a:p>
            <a:pPr>
              <a:buFont typeface="Wingdings" charset="2"/>
              <a:buChar char="§"/>
            </a:pPr>
            <a:endParaRPr lang="en-US" sz="16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1600" dirty="0">
                <a:latin typeface="Garamond"/>
                <a:cs typeface="Garamond"/>
              </a:rPr>
              <a:t>http://</a:t>
            </a:r>
            <a:r>
              <a:rPr lang="en-US" sz="1600" dirty="0" err="1">
                <a:latin typeface="Garamond"/>
                <a:cs typeface="Garamond"/>
              </a:rPr>
              <a:t>www.cdc.gov</a:t>
            </a:r>
            <a:r>
              <a:rPr lang="en-US" sz="1600" dirty="0">
                <a:latin typeface="Garamond"/>
                <a:cs typeface="Garamond"/>
              </a:rPr>
              <a:t>/malaria/about/biology</a:t>
            </a:r>
            <a:r>
              <a:rPr lang="en-US" sz="1600" dirty="0" smtClean="0">
                <a:latin typeface="Garamond"/>
                <a:cs typeface="Garamond"/>
              </a:rPr>
              <a:t>/</a:t>
            </a:r>
          </a:p>
          <a:p>
            <a:pPr>
              <a:buFont typeface="Wingdings" charset="2"/>
              <a:buChar char="§"/>
            </a:pPr>
            <a:endParaRPr lang="en-US" sz="16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1600" dirty="0">
                <a:latin typeface="Garamond"/>
                <a:cs typeface="Garamond"/>
              </a:rPr>
              <a:t>http://www.miguelprudencio.com/Plasmodium%20sporozoite-3.</a:t>
            </a:r>
            <a:r>
              <a:rPr lang="en-US" sz="1600" dirty="0" smtClean="0">
                <a:latin typeface="Garamond"/>
                <a:cs typeface="Garamond"/>
              </a:rPr>
              <a:t>jpg</a:t>
            </a:r>
          </a:p>
          <a:p>
            <a:pPr>
              <a:buFont typeface="Wingdings" charset="2"/>
              <a:buChar char="§"/>
            </a:pPr>
            <a:endParaRPr lang="en-US" sz="16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1600" dirty="0">
                <a:latin typeface="Garamond"/>
                <a:cs typeface="Garamond"/>
              </a:rPr>
              <a:t>http://</a:t>
            </a:r>
            <a:r>
              <a:rPr lang="en-US" sz="1600" dirty="0" err="1">
                <a:latin typeface="Garamond"/>
                <a:cs typeface="Garamond"/>
              </a:rPr>
              <a:t>www.britannica.com</a:t>
            </a:r>
            <a:r>
              <a:rPr lang="en-US" sz="1600" dirty="0">
                <a:latin typeface="Garamond"/>
                <a:cs typeface="Garamond"/>
              </a:rPr>
              <a:t>/</a:t>
            </a:r>
            <a:r>
              <a:rPr lang="en-US" sz="1600" dirty="0" err="1">
                <a:latin typeface="Garamond"/>
                <a:cs typeface="Garamond"/>
              </a:rPr>
              <a:t>EBchecked</a:t>
            </a:r>
            <a:r>
              <a:rPr lang="en-US" sz="1600" dirty="0">
                <a:latin typeface="Garamond"/>
                <a:cs typeface="Garamond"/>
              </a:rPr>
              <a:t>/topic/561020/</a:t>
            </a:r>
            <a:r>
              <a:rPr lang="en-US" sz="1600" dirty="0" err="1" smtClean="0">
                <a:latin typeface="Garamond"/>
                <a:cs typeface="Garamond"/>
              </a:rPr>
              <a:t>sporozoite</a:t>
            </a:r>
            <a:endParaRPr lang="en-US" sz="1600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endParaRPr lang="en-US" sz="16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endParaRPr lang="en-US" sz="1600" dirty="0" smtClean="0">
              <a:latin typeface="Garamond"/>
              <a:cs typeface="Garamon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6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History of Malaria</a:t>
            </a:r>
            <a:endParaRPr lang="en-US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Malaria</a:t>
            </a:r>
            <a:r>
              <a:rPr lang="en-US" sz="2000" i="1" dirty="0" smtClean="0">
                <a:latin typeface="Garamond"/>
                <a:cs typeface="Garamond"/>
              </a:rPr>
              <a:t>- “mal” (bad) “aria” (air)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Symptoms first described by Hippocrates in 400 B.C.E. 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>
                <a:latin typeface="Garamond"/>
                <a:cs typeface="Garamond"/>
              </a:rPr>
              <a:t>Ronald Ross receives Nobel </a:t>
            </a:r>
            <a:r>
              <a:rPr lang="en-US" sz="2000" dirty="0" smtClean="0">
                <a:latin typeface="Garamond"/>
                <a:cs typeface="Garamond"/>
              </a:rPr>
              <a:t>Prize (1902) for isolating </a:t>
            </a:r>
            <a:r>
              <a:rPr lang="en-US" sz="2000" i="1" dirty="0" smtClean="0">
                <a:latin typeface="Garamond"/>
                <a:cs typeface="Garamond"/>
              </a:rPr>
              <a:t>Anopheles </a:t>
            </a:r>
            <a:r>
              <a:rPr lang="en-US" sz="2000" dirty="0" smtClean="0">
                <a:latin typeface="Garamond"/>
                <a:cs typeface="Garamond"/>
              </a:rPr>
              <a:t>mosquitoes as the insect vector and demonstrating the “mosquito-human-mosquito” cycle</a:t>
            </a: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Charles Laveran receives Nobel Prize (1907) for tracing cause back to protozoan organism </a:t>
            </a:r>
            <a:r>
              <a:rPr lang="en-US" sz="2000" i="1" dirty="0" smtClean="0">
                <a:latin typeface="Garamond"/>
                <a:cs typeface="Garamond"/>
              </a:rPr>
              <a:t>Plasmodium</a:t>
            </a:r>
          </a:p>
          <a:p>
            <a:pPr>
              <a:buFont typeface="Wingdings" charset="2"/>
              <a:buChar char="§"/>
            </a:pPr>
            <a:endParaRPr lang="en-US" sz="2000" i="1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Was endemic to New England in the 19</a:t>
            </a:r>
            <a:r>
              <a:rPr lang="en-US" sz="2000" baseline="30000" dirty="0" smtClean="0">
                <a:latin typeface="Garamond"/>
                <a:cs typeface="Garamond"/>
              </a:rPr>
              <a:t>th</a:t>
            </a:r>
            <a:r>
              <a:rPr lang="en-US" sz="2000" dirty="0" smtClean="0">
                <a:latin typeface="Garamond"/>
                <a:cs typeface="Garamond"/>
              </a:rPr>
              <a:t> century, major cause of morbidity during the American Civil War</a:t>
            </a:r>
          </a:p>
          <a:p>
            <a:pPr>
              <a:buFont typeface="Wingdings" charset="2"/>
              <a:buChar char="§"/>
            </a:pPr>
            <a:endParaRPr lang="en-US" sz="2000" i="1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9074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Distribution and Impact</a:t>
            </a:r>
            <a:endParaRPr lang="en-US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Primarily a disease of the tropics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5</a:t>
            </a:r>
            <a:r>
              <a:rPr lang="en-US" sz="2000" baseline="30000" dirty="0" smtClean="0">
                <a:latin typeface="Garamond"/>
                <a:cs typeface="Garamond"/>
              </a:rPr>
              <a:t>th</a:t>
            </a:r>
            <a:r>
              <a:rPr lang="en-US" sz="2000" dirty="0" smtClean="0">
                <a:latin typeface="Garamond"/>
                <a:cs typeface="Garamond"/>
              </a:rPr>
              <a:t> leading cause of death in the world </a:t>
            </a:r>
          </a:p>
          <a:p>
            <a:pPr marL="0" indent="0">
              <a:buNone/>
            </a:pPr>
            <a:endParaRPr lang="en-US" sz="2000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Estimated 216 million infections per year, 655,000 deaths per year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90% of deaths in Sub-Saharan</a:t>
            </a:r>
            <a:r>
              <a:rPr lang="en-US" sz="1400" dirty="0" smtClean="0">
                <a:latin typeface="Garamond"/>
                <a:cs typeface="Garamond"/>
              </a:rPr>
              <a:t> </a:t>
            </a:r>
            <a:br>
              <a:rPr lang="en-US" sz="1400" dirty="0" smtClean="0">
                <a:latin typeface="Garamond"/>
                <a:cs typeface="Garamond"/>
              </a:rPr>
            </a:br>
            <a:r>
              <a:rPr lang="en-US" sz="2000" dirty="0" smtClean="0">
                <a:latin typeface="Garamond"/>
                <a:cs typeface="Garamond"/>
              </a:rPr>
              <a:t>Africa are children &lt;5 </a:t>
            </a:r>
            <a:r>
              <a:rPr lang="en-US" sz="2000" dirty="0" err="1" smtClean="0">
                <a:latin typeface="Garamond"/>
                <a:cs typeface="Garamond"/>
              </a:rPr>
              <a:t>yrs</a:t>
            </a:r>
            <a:r>
              <a:rPr lang="en-US" sz="2000" dirty="0" smtClean="0">
                <a:latin typeface="Garamond"/>
                <a:cs typeface="Garamond"/>
              </a:rPr>
              <a:t> old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Exacerbated by socioeconomic</a:t>
            </a:r>
            <a:br>
              <a:rPr lang="en-US" sz="2000" dirty="0" smtClean="0">
                <a:latin typeface="Garamond"/>
                <a:cs typeface="Garamond"/>
              </a:rPr>
            </a:br>
            <a:r>
              <a:rPr lang="en-US" sz="2000" dirty="0" smtClean="0">
                <a:latin typeface="Garamond"/>
                <a:cs typeface="Garamond"/>
              </a:rPr>
              <a:t>issues in developing countries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Up to 40% of public health </a:t>
            </a:r>
            <a:br>
              <a:rPr lang="en-US" sz="2000" dirty="0" smtClean="0">
                <a:latin typeface="Garamond"/>
                <a:cs typeface="Garamond"/>
              </a:rPr>
            </a:br>
            <a:r>
              <a:rPr lang="en-US" sz="2000" dirty="0" smtClean="0">
                <a:latin typeface="Garamond"/>
                <a:cs typeface="Garamond"/>
              </a:rPr>
              <a:t>expenditures in some countries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556" y="3725333"/>
            <a:ext cx="4905022" cy="28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9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The Culprit</a:t>
            </a:r>
            <a:endParaRPr lang="en-US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Only female mosquitoes of the genus </a:t>
            </a:r>
            <a:r>
              <a:rPr lang="en-US" sz="2000" i="1" dirty="0" smtClean="0">
                <a:latin typeface="Garamond"/>
                <a:cs typeface="Garamond"/>
              </a:rPr>
              <a:t>Anopheles </a:t>
            </a:r>
            <a:r>
              <a:rPr lang="en-US" sz="2000" dirty="0" smtClean="0">
                <a:latin typeface="Garamond"/>
                <a:cs typeface="Garamond"/>
              </a:rPr>
              <a:t>can spread malaria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Primary vector: </a:t>
            </a:r>
            <a:r>
              <a:rPr lang="en-US" sz="2000" i="1" dirty="0" smtClean="0">
                <a:latin typeface="Garamond"/>
                <a:cs typeface="Garamond"/>
              </a:rPr>
              <a:t>Anopheles gambiae</a:t>
            </a:r>
          </a:p>
          <a:p>
            <a:pPr lvl="1">
              <a:buFont typeface="Wingdings" charset="2"/>
              <a:buChar char="§"/>
            </a:pPr>
            <a:r>
              <a:rPr lang="en-US" sz="1400" dirty="0" smtClean="0">
                <a:latin typeface="Garamond"/>
                <a:cs typeface="Garamond"/>
              </a:rPr>
              <a:t>Can bite 5-20 people in one night</a:t>
            </a:r>
          </a:p>
          <a:p>
            <a:pPr lvl="1">
              <a:buFont typeface="Wingdings" charset="2"/>
              <a:buChar char="§"/>
            </a:pPr>
            <a:r>
              <a:rPr lang="en-US" sz="1400" dirty="0" smtClean="0">
                <a:latin typeface="Garamond"/>
                <a:cs typeface="Garamond"/>
              </a:rPr>
              <a:t>Native to Africa and South America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There are other species that transmit</a:t>
            </a:r>
            <a:br>
              <a:rPr lang="en-US" sz="2000" dirty="0" smtClean="0">
                <a:latin typeface="Garamond"/>
                <a:cs typeface="Garamond"/>
              </a:rPr>
            </a:br>
            <a:r>
              <a:rPr lang="en-US" sz="2000" dirty="0" smtClean="0">
                <a:latin typeface="Garamond"/>
                <a:cs typeface="Garamond"/>
              </a:rPr>
              <a:t> the disease (e.g. </a:t>
            </a:r>
            <a:r>
              <a:rPr lang="en-US" sz="2000" i="1" dirty="0" smtClean="0">
                <a:latin typeface="Garamond"/>
                <a:cs typeface="Garamond"/>
              </a:rPr>
              <a:t>A. </a:t>
            </a:r>
            <a:r>
              <a:rPr lang="en-US" sz="2000" i="1" dirty="0" err="1" smtClean="0">
                <a:latin typeface="Garamond"/>
                <a:cs typeface="Garamond"/>
              </a:rPr>
              <a:t>freeborni</a:t>
            </a:r>
            <a:r>
              <a:rPr lang="en-US" sz="2000" i="1" dirty="0" smtClean="0">
                <a:latin typeface="Garamond"/>
                <a:cs typeface="Garamond"/>
              </a:rPr>
              <a:t>, A. </a:t>
            </a:r>
            <a:r>
              <a:rPr lang="en-US" sz="2000" i="1" dirty="0" err="1" smtClean="0">
                <a:latin typeface="Garamond"/>
                <a:cs typeface="Garamond"/>
              </a:rPr>
              <a:t>albimanus</a:t>
            </a:r>
            <a:r>
              <a:rPr lang="en-US" sz="2000" dirty="0" smtClean="0">
                <a:latin typeface="Garamond"/>
                <a:cs typeface="Garamond"/>
              </a:rPr>
              <a:t>)</a:t>
            </a:r>
            <a:br>
              <a:rPr lang="en-US" sz="2000" dirty="0" smtClean="0">
                <a:latin typeface="Garamond"/>
                <a:cs typeface="Garamond"/>
              </a:rPr>
            </a:br>
            <a:r>
              <a:rPr lang="en-US" sz="2000" dirty="0" smtClean="0">
                <a:latin typeface="Garamond"/>
                <a:cs typeface="Garamond"/>
              </a:rPr>
              <a:t> that live in the U.S. and Europe</a:t>
            </a:r>
          </a:p>
          <a:p>
            <a:pPr marL="0" indent="0">
              <a:buNone/>
            </a:pPr>
            <a:endParaRPr lang="en-US" sz="2000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598" y="2695222"/>
            <a:ext cx="2413805" cy="250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3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The Real </a:t>
            </a:r>
            <a:r>
              <a:rPr lang="en-US" dirty="0">
                <a:latin typeface="Adobe Caslon Pro"/>
                <a:cs typeface="Adobe Caslon Pro"/>
              </a:rPr>
              <a:t>C</a:t>
            </a:r>
            <a:r>
              <a:rPr lang="en-US" dirty="0" smtClean="0">
                <a:latin typeface="Adobe Caslon Pro"/>
                <a:cs typeface="Adobe Caslon Pro"/>
              </a:rPr>
              <a:t>ulprit</a:t>
            </a:r>
            <a:endParaRPr lang="en-US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Malaria is an intracellular protozoan parasite</a:t>
            </a:r>
          </a:p>
          <a:p>
            <a:pPr marL="0" indent="0">
              <a:buNone/>
            </a:pPr>
            <a:endParaRPr lang="en-US" sz="2000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There are 4 species of </a:t>
            </a:r>
            <a:r>
              <a:rPr lang="en-US" sz="2000" i="1" dirty="0" smtClean="0">
                <a:latin typeface="Garamond"/>
                <a:cs typeface="Garamond"/>
              </a:rPr>
              <a:t>Plasmodium </a:t>
            </a:r>
            <a:br>
              <a:rPr lang="en-US" sz="2000" i="1" dirty="0" smtClean="0">
                <a:latin typeface="Garamond"/>
                <a:cs typeface="Garamond"/>
              </a:rPr>
            </a:br>
            <a:r>
              <a:rPr lang="en-US" sz="2000" dirty="0" smtClean="0">
                <a:latin typeface="Garamond"/>
                <a:cs typeface="Garamond"/>
              </a:rPr>
              <a:t>that cause malaria in humans</a:t>
            </a:r>
          </a:p>
          <a:p>
            <a:pPr lvl="1">
              <a:buFont typeface="Wingdings" charset="2"/>
              <a:buChar char="§"/>
            </a:pPr>
            <a:r>
              <a:rPr lang="en-US" sz="1400" i="1" dirty="0" smtClean="0">
                <a:latin typeface="Garamond"/>
                <a:cs typeface="Garamond"/>
              </a:rPr>
              <a:t>P. falciparum </a:t>
            </a:r>
            <a:r>
              <a:rPr lang="en-US" sz="1400" dirty="0" smtClean="0">
                <a:latin typeface="Garamond"/>
                <a:cs typeface="Garamond"/>
              </a:rPr>
              <a:t>(80-85%)</a:t>
            </a:r>
            <a:endParaRPr lang="en-US" sz="1400" i="1" dirty="0" smtClean="0">
              <a:latin typeface="Garamond"/>
              <a:cs typeface="Garamond"/>
            </a:endParaRPr>
          </a:p>
          <a:p>
            <a:pPr lvl="1">
              <a:buFont typeface="Wingdings" charset="2"/>
              <a:buChar char="§"/>
            </a:pPr>
            <a:r>
              <a:rPr lang="en-US" sz="1400" i="1" dirty="0" smtClean="0">
                <a:latin typeface="Garamond"/>
                <a:cs typeface="Garamond"/>
              </a:rPr>
              <a:t>P. </a:t>
            </a:r>
            <a:r>
              <a:rPr lang="en-US" sz="1400" i="1" dirty="0" err="1" smtClean="0">
                <a:latin typeface="Garamond"/>
                <a:cs typeface="Garamond"/>
              </a:rPr>
              <a:t>vivax</a:t>
            </a:r>
            <a:endParaRPr lang="en-US" sz="1400" i="1" dirty="0">
              <a:latin typeface="Garamond"/>
              <a:cs typeface="Garamond"/>
            </a:endParaRPr>
          </a:p>
          <a:p>
            <a:pPr lvl="1">
              <a:buFont typeface="Wingdings" charset="2"/>
              <a:buChar char="§"/>
            </a:pPr>
            <a:r>
              <a:rPr lang="en-US" sz="1400" i="1" dirty="0" smtClean="0">
                <a:latin typeface="Garamond"/>
                <a:cs typeface="Garamond"/>
              </a:rPr>
              <a:t>P. </a:t>
            </a:r>
            <a:r>
              <a:rPr lang="en-US" sz="1400" i="1" dirty="0" err="1" smtClean="0">
                <a:latin typeface="Garamond"/>
                <a:cs typeface="Garamond"/>
              </a:rPr>
              <a:t>ovale</a:t>
            </a:r>
            <a:endParaRPr lang="en-US" sz="1400" i="1" dirty="0" smtClean="0">
              <a:latin typeface="Garamond"/>
              <a:cs typeface="Garamond"/>
            </a:endParaRPr>
          </a:p>
          <a:p>
            <a:pPr lvl="1">
              <a:buFont typeface="Wingdings" charset="2"/>
              <a:buChar char="§"/>
            </a:pPr>
            <a:r>
              <a:rPr lang="en-US" sz="1400" i="1" dirty="0" smtClean="0">
                <a:latin typeface="Garamond"/>
                <a:cs typeface="Garamond"/>
              </a:rPr>
              <a:t>P. </a:t>
            </a:r>
            <a:r>
              <a:rPr lang="en-US" sz="1400" i="1" dirty="0" err="1" smtClean="0">
                <a:latin typeface="Garamond"/>
                <a:cs typeface="Garamond"/>
              </a:rPr>
              <a:t>malariae</a:t>
            </a:r>
            <a:endParaRPr lang="en-US" sz="1400" i="1" dirty="0" smtClean="0">
              <a:latin typeface="Garamond"/>
              <a:cs typeface="Garamond"/>
            </a:endParaRPr>
          </a:p>
          <a:p>
            <a:pPr marL="411480" lvl="1" indent="0">
              <a:buNone/>
            </a:pPr>
            <a:endParaRPr lang="en-US" sz="1400" i="1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Infects RBCs, making parasite relatively easy to find in the blood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i="1" dirty="0" smtClean="0">
                <a:latin typeface="Garamond"/>
                <a:cs typeface="Garamond"/>
              </a:rPr>
              <a:t>Plasmodium</a:t>
            </a:r>
            <a:r>
              <a:rPr lang="en-US" sz="2000" dirty="0" smtClean="0">
                <a:latin typeface="Garamond"/>
                <a:cs typeface="Garamond"/>
              </a:rPr>
              <a:t>’s diet is primarily hemoglobin</a:t>
            </a:r>
            <a:endParaRPr lang="en-US" sz="2000" i="1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endParaRPr lang="en-US" sz="2000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By living in RBCs, the parasite evades key adaptive immune responses by the Cytotoxic T-lymphocytes (CTLs)</a:t>
            </a:r>
            <a:endParaRPr lang="en-US" sz="1400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endParaRPr lang="en-US" sz="1400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RBCs don’t express MHC Class I, can</a:t>
            </a:r>
            <a:r>
              <a:rPr lang="fr-FR" sz="2000" dirty="0" smtClean="0">
                <a:latin typeface="Garamond"/>
                <a:cs typeface="Garamond"/>
              </a:rPr>
              <a:t>’</a:t>
            </a:r>
            <a:r>
              <a:rPr lang="fr-FR" sz="2000" dirty="0" err="1" smtClean="0">
                <a:latin typeface="Garamond"/>
                <a:cs typeface="Garamond"/>
              </a:rPr>
              <a:t>t</a:t>
            </a:r>
            <a:r>
              <a:rPr lang="fr-FR" sz="2000" dirty="0" smtClean="0">
                <a:latin typeface="Garamond"/>
                <a:cs typeface="Garamond"/>
              </a:rPr>
              <a:t> </a:t>
            </a:r>
            <a:r>
              <a:rPr lang="fr-FR" sz="2000" dirty="0" err="1" smtClean="0">
                <a:latin typeface="Garamond"/>
                <a:cs typeface="Garamond"/>
              </a:rPr>
              <a:t>activate</a:t>
            </a:r>
            <a:r>
              <a:rPr lang="fr-FR" sz="2000" dirty="0">
                <a:latin typeface="Garamond"/>
                <a:cs typeface="Garamond"/>
              </a:rPr>
              <a:t> </a:t>
            </a:r>
            <a:r>
              <a:rPr lang="fr-FR" sz="2000" dirty="0" smtClean="0">
                <a:latin typeface="Garamond"/>
                <a:cs typeface="Garamond"/>
              </a:rPr>
              <a:t>CD4+/CD8+ </a:t>
            </a:r>
            <a:r>
              <a:rPr lang="fr-FR" sz="2000" dirty="0" err="1" smtClean="0">
                <a:latin typeface="Garamond"/>
                <a:cs typeface="Garamond"/>
              </a:rPr>
              <a:t>receptors</a:t>
            </a:r>
            <a:r>
              <a:rPr lang="fr-FR" sz="2000" dirty="0" smtClean="0">
                <a:latin typeface="Garamond"/>
                <a:cs typeface="Garamond"/>
              </a:rPr>
              <a:t> on </a:t>
            </a:r>
            <a:r>
              <a:rPr lang="fr-FR" sz="2000" dirty="0" err="1" smtClean="0">
                <a:latin typeface="Garamond"/>
                <a:cs typeface="Garamond"/>
              </a:rPr>
              <a:t>T-cells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011" y="1759126"/>
            <a:ext cx="2659417" cy="179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4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dobe Caslon Pro"/>
                <a:cs typeface="Adobe Caslon Pro"/>
              </a:rPr>
              <a:t>Sporozoites</a:t>
            </a:r>
            <a:endParaRPr lang="en-US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Immature forms of the </a:t>
            </a:r>
            <a:r>
              <a:rPr lang="en-US" sz="2000" i="1" dirty="0" smtClean="0">
                <a:latin typeface="Garamond"/>
                <a:cs typeface="Garamond"/>
              </a:rPr>
              <a:t>Plasmodium </a:t>
            </a:r>
            <a:r>
              <a:rPr lang="en-US" sz="2000" dirty="0" smtClean="0">
                <a:latin typeface="Garamond"/>
                <a:cs typeface="Garamond"/>
              </a:rPr>
              <a:t>parasite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Live commensally in the saliva of</a:t>
            </a:r>
            <a:br>
              <a:rPr lang="en-US" sz="2000" dirty="0" smtClean="0">
                <a:latin typeface="Garamond"/>
                <a:cs typeface="Garamond"/>
              </a:rPr>
            </a:br>
            <a:r>
              <a:rPr lang="en-US" sz="2000" i="1" dirty="0" smtClean="0">
                <a:latin typeface="Garamond"/>
                <a:cs typeface="Garamond"/>
              </a:rPr>
              <a:t>Anopheles </a:t>
            </a:r>
            <a:r>
              <a:rPr lang="en-US" sz="2000" dirty="0" smtClean="0">
                <a:latin typeface="Garamond"/>
                <a:cs typeface="Garamond"/>
              </a:rPr>
              <a:t>mosquitoes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Later mature into </a:t>
            </a:r>
            <a:r>
              <a:rPr lang="en-US" sz="2000" dirty="0" err="1" smtClean="0">
                <a:latin typeface="Garamond"/>
                <a:cs typeface="Garamond"/>
              </a:rPr>
              <a:t>schizonts</a:t>
            </a:r>
            <a:r>
              <a:rPr lang="en-US" sz="2000" dirty="0" smtClean="0">
                <a:latin typeface="Garamond"/>
                <a:cs typeface="Garamond"/>
              </a:rPr>
              <a:t> in the</a:t>
            </a:r>
            <a:br>
              <a:rPr lang="en-US" sz="2000" dirty="0" smtClean="0">
                <a:latin typeface="Garamond"/>
                <a:cs typeface="Garamond"/>
              </a:rPr>
            </a:br>
            <a:r>
              <a:rPr lang="en-US" sz="2000" dirty="0" smtClean="0">
                <a:latin typeface="Garamond"/>
                <a:cs typeface="Garamond"/>
              </a:rPr>
              <a:t>liver (~7 days),</a:t>
            </a:r>
            <a:r>
              <a:rPr lang="en-US" sz="2000" dirty="0">
                <a:latin typeface="Garamond"/>
                <a:cs typeface="Garamond"/>
              </a:rPr>
              <a:t> </a:t>
            </a:r>
            <a:r>
              <a:rPr lang="en-US" sz="2000" dirty="0" smtClean="0">
                <a:latin typeface="Garamond"/>
                <a:cs typeface="Garamond"/>
              </a:rPr>
              <a:t>and finally into </a:t>
            </a:r>
            <a:br>
              <a:rPr lang="en-US" sz="2000" dirty="0" smtClean="0">
                <a:latin typeface="Garamond"/>
                <a:cs typeface="Garamond"/>
              </a:rPr>
            </a:br>
            <a:r>
              <a:rPr lang="en-US" sz="2000" dirty="0" err="1" smtClean="0">
                <a:latin typeface="Garamond"/>
                <a:cs typeface="Garamond"/>
              </a:rPr>
              <a:t>merozoites</a:t>
            </a:r>
            <a:r>
              <a:rPr lang="en-US" sz="2000" dirty="0" smtClean="0">
                <a:latin typeface="Garamond"/>
                <a:cs typeface="Garamond"/>
              </a:rPr>
              <a:t> (~14 days) </a:t>
            </a:r>
            <a:br>
              <a:rPr lang="en-US" sz="2000" dirty="0" smtClean="0">
                <a:latin typeface="Garamond"/>
                <a:cs typeface="Garamond"/>
              </a:rPr>
            </a:br>
            <a:r>
              <a:rPr lang="en-US" sz="2000" dirty="0" smtClean="0">
                <a:latin typeface="Garamond"/>
                <a:cs typeface="Garamond"/>
              </a:rPr>
              <a:t>which</a:t>
            </a:r>
            <a:r>
              <a:rPr lang="en-US" sz="2000" dirty="0">
                <a:latin typeface="Garamond"/>
                <a:cs typeface="Garamond"/>
              </a:rPr>
              <a:t> </a:t>
            </a:r>
            <a:r>
              <a:rPr lang="en-US" sz="2000" dirty="0" smtClean="0">
                <a:latin typeface="Garamond"/>
                <a:cs typeface="Garamond"/>
              </a:rPr>
              <a:t>will go on to infect RBCs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760" y="2442826"/>
            <a:ext cx="4199040" cy="239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6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dobe Caslon Pro"/>
                <a:cs typeface="Adobe Caslon Pro"/>
              </a:rPr>
              <a:t>Merozoites</a:t>
            </a:r>
            <a:endParaRPr lang="en-US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err="1" smtClean="0">
                <a:latin typeface="Garamond"/>
                <a:cs typeface="Garamond"/>
              </a:rPr>
              <a:t>Merozoites</a:t>
            </a:r>
            <a:r>
              <a:rPr lang="en-US" sz="2000" dirty="0" smtClean="0">
                <a:latin typeface="Garamond"/>
                <a:cs typeface="Garamond"/>
              </a:rPr>
              <a:t> typically undergo many rounds of replication in RBCs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Parasites can infect up to 60% of RBCs 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err="1" smtClean="0">
                <a:latin typeface="Garamond"/>
                <a:cs typeface="Garamond"/>
              </a:rPr>
              <a:t>Merozoite</a:t>
            </a:r>
            <a:r>
              <a:rPr lang="en-US" sz="2000" dirty="0" smtClean="0">
                <a:latin typeface="Garamond"/>
                <a:cs typeface="Garamond"/>
              </a:rPr>
              <a:t> releases (every 48-72 hours)</a:t>
            </a:r>
            <a:br>
              <a:rPr lang="en-US" sz="2000" dirty="0" smtClean="0">
                <a:latin typeface="Garamond"/>
                <a:cs typeface="Garamond"/>
              </a:rPr>
            </a:br>
            <a:r>
              <a:rPr lang="en-US" sz="2000" dirty="0" smtClean="0">
                <a:latin typeface="Garamond"/>
                <a:cs typeface="Garamond"/>
              </a:rPr>
              <a:t>cause cyclic and systemic</a:t>
            </a:r>
            <a:br>
              <a:rPr lang="en-US" sz="2000" dirty="0" smtClean="0">
                <a:latin typeface="Garamond"/>
                <a:cs typeface="Garamond"/>
              </a:rPr>
            </a:br>
            <a:r>
              <a:rPr lang="en-US" sz="2000" dirty="0" smtClean="0">
                <a:latin typeface="Garamond"/>
                <a:cs typeface="Garamond"/>
              </a:rPr>
              <a:t>fever/chill phases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055" y="2235200"/>
            <a:ext cx="2942167" cy="3692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483" y="4088305"/>
            <a:ext cx="1906918" cy="21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0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Transmission Cycle</a:t>
            </a:r>
            <a:endParaRPr lang="en-US" dirty="0">
              <a:latin typeface="Adobe Caslon Pro"/>
              <a:cs typeface="Adobe Caslon Pro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69958" r="-69958"/>
          <a:stretch>
            <a:fillRect/>
          </a:stretch>
        </p:blipFill>
        <p:spPr>
          <a:xfrm>
            <a:off x="-1923846" y="1396536"/>
            <a:ext cx="9093524" cy="5278020"/>
          </a:xfrm>
        </p:spPr>
      </p:pic>
      <p:cxnSp>
        <p:nvCxnSpPr>
          <p:cNvPr id="10" name="Straight Arrow Connector 9"/>
          <p:cNvCxnSpPr/>
          <p:nvPr/>
        </p:nvCxnSpPr>
        <p:spPr>
          <a:xfrm flipH="1">
            <a:off x="3866444" y="2398889"/>
            <a:ext cx="2173112" cy="87488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39556" y="1947333"/>
            <a:ext cx="2647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10,000-30,000 </a:t>
            </a:r>
            <a:r>
              <a:rPr lang="en-US" dirty="0" err="1" smtClean="0"/>
              <a:t>merozoites</a:t>
            </a:r>
            <a:r>
              <a:rPr lang="en-US" dirty="0" smtClean="0"/>
              <a:t>/liver cell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143956" y="4205111"/>
            <a:ext cx="2232377" cy="49106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89222" y="3273778"/>
            <a:ext cx="2370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Disease only commences once parasite replicates in RBCs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42736" y="5352344"/>
            <a:ext cx="269804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39556" y="4924778"/>
            <a:ext cx="2370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Reinfection of mosquito via second biting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9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Symptoms</a:t>
            </a:r>
            <a:endParaRPr lang="en-US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869"/>
            <a:ext cx="4961467" cy="488290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Characteristic spiking fever with 48-72 hour periodicity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Extreme heat and chill spells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Children often affected by cerebral malaria, when brain swells and hemorrhages, causing extreme neurological damage or death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>
                <a:latin typeface="Garamond"/>
                <a:cs typeface="Garamond"/>
              </a:rPr>
              <a:t>In endemic areas, almost 100% of children have yearly </a:t>
            </a:r>
            <a:r>
              <a:rPr lang="en-US" sz="2000" i="1" dirty="0">
                <a:latin typeface="Garamond"/>
                <a:cs typeface="Garamond"/>
              </a:rPr>
              <a:t>symptomatic </a:t>
            </a:r>
            <a:r>
              <a:rPr lang="en-US" sz="2000" dirty="0">
                <a:latin typeface="Garamond"/>
                <a:cs typeface="Garamond"/>
              </a:rPr>
              <a:t>malaria, but only 1-2% have severe </a:t>
            </a:r>
            <a:r>
              <a:rPr lang="en-US" sz="2000" dirty="0" smtClean="0">
                <a:latin typeface="Garamond"/>
                <a:cs typeface="Garamond"/>
              </a:rPr>
              <a:t>complications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Partial immunity: most adults in endemic areas will be infected at least 2 times within their lives, but only 70% experience symptoms, and less than 1% die</a:t>
            </a:r>
            <a:endParaRPr lang="en-US" sz="20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Can be fairly easily detected and diagnosed via blood smear assay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endParaRPr lang="en-US" sz="2000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  <a:p>
            <a:pPr>
              <a:buFont typeface="Wingdings" charset="2"/>
              <a:buChar char="§"/>
            </a:pPr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5624689" y="2187222"/>
            <a:ext cx="3062111" cy="2582334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027333" y="2413000"/>
            <a:ext cx="28222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22622" y="4174067"/>
            <a:ext cx="2274711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35510" y="4260334"/>
            <a:ext cx="208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aramond"/>
                <a:cs typeface="Garamond"/>
              </a:rPr>
              <a:t>30% asymptomatic</a:t>
            </a:r>
            <a:endParaRPr lang="en-US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9943" y="3100401"/>
            <a:ext cx="1453444" cy="65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aramond"/>
                <a:cs typeface="Garamond"/>
              </a:rPr>
              <a:t>       70% symptomatic</a:t>
            </a:r>
            <a:endParaRPr lang="en-US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7179733" y="1848555"/>
            <a:ext cx="553156" cy="3668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32889" y="1464648"/>
            <a:ext cx="1608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&lt;1% deaths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837449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104</TotalTime>
  <Words>592</Words>
  <Application>Microsoft Macintosh PowerPoint</Application>
  <PresentationFormat>On-screen Show (4:3)</PresentationFormat>
  <Paragraphs>126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Foundry</vt:lpstr>
      <vt:lpstr>Malaria EWH 2013</vt:lpstr>
      <vt:lpstr>History of Malaria</vt:lpstr>
      <vt:lpstr>Distribution and Impact</vt:lpstr>
      <vt:lpstr>The Culprit</vt:lpstr>
      <vt:lpstr>The Real Culprit</vt:lpstr>
      <vt:lpstr>Sporozoites</vt:lpstr>
      <vt:lpstr>Merozoites</vt:lpstr>
      <vt:lpstr>Transmission Cycle</vt:lpstr>
      <vt:lpstr>Symptoms</vt:lpstr>
      <vt:lpstr>Treatment</vt:lpstr>
      <vt:lpstr>Recent Increase in Malaria</vt:lpstr>
      <vt:lpstr>Works Cited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Malaria EWH 2013</dc:title>
  <dc:creator>Chris Lew</dc:creator>
  <cp:lastModifiedBy>Chris Lew</cp:lastModifiedBy>
  <cp:revision>12</cp:revision>
  <dcterms:created xsi:type="dcterms:W3CDTF">2013-11-04T00:22:20Z</dcterms:created>
  <dcterms:modified xsi:type="dcterms:W3CDTF">2013-11-04T02:06:29Z</dcterms:modified>
</cp:coreProperties>
</file>