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6" r:id="rId4"/>
    <p:sldId id="265" r:id="rId5"/>
    <p:sldId id="264" r:id="rId6"/>
    <p:sldId id="260" r:id="rId7"/>
    <p:sldId id="257" r:id="rId8"/>
    <p:sldId id="263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BD81D-7A9B-F54B-A1AF-D897F4F920AB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E43B9-7C52-E94F-B50D-80A405589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9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43B9-7C52-E94F-B50D-80A405589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9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43B9-7C52-E94F-B50D-80A405589A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1529: measles outbreak in Cuba killed 2/3 of population that had survived smallpox</a:t>
            </a:r>
          </a:p>
          <a:p>
            <a:r>
              <a:rPr lang="en-US" dirty="0" smtClean="0"/>
              <a:t>1531: measles killed half the population of Honduras, and also ravaged Mexico, Central America, the Inca civilization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43B9-7C52-E94F-B50D-80A405589A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measles/about/overview.html" TargetMode="External"/><Relationship Id="rId4" Type="http://schemas.openxmlformats.org/officeDocument/2006/relationships/hyperlink" Target="http://children.webmd.com" TargetMode="External"/><Relationship Id="rId5" Type="http://schemas.openxmlformats.org/officeDocument/2006/relationships/hyperlink" Target="http://www.who.int/mediacentre/factsheets/fs286/en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easl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Public Health Presentation by</a:t>
            </a:r>
          </a:p>
          <a:p>
            <a:r>
              <a:rPr lang="en-US" dirty="0" smtClean="0"/>
              <a:t>Cindy </a:t>
            </a:r>
            <a:r>
              <a:rPr lang="en-US" dirty="0" err="1" smtClean="0"/>
              <a:t>Mui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6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http://en.wikipedia.org/wiki/</a:t>
            </a:r>
            <a:r>
              <a:rPr lang="nl-NL" dirty="0" smtClean="0">
                <a:hlinkClick r:id="rId2"/>
              </a:rPr>
              <a:t>Measles</a:t>
            </a:r>
            <a:endParaRPr lang="nl-NL" dirty="0" smtClean="0"/>
          </a:p>
          <a:p>
            <a:r>
              <a:rPr lang="en-US" dirty="0">
                <a:hlinkClick r:id="rId3"/>
              </a:rPr>
              <a:t>http://www.cdc.gov/measles/about/</a:t>
            </a:r>
            <a:r>
              <a:rPr lang="en-US" dirty="0" smtClean="0">
                <a:hlinkClick r:id="rId3"/>
              </a:rPr>
              <a:t>overview.html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http://children.webmd.com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http://www.who.int/mediacentre/factsheets/fs286/en/</a:t>
            </a:r>
            <a:r>
              <a:rPr lang="en-US" dirty="0" smtClean="0">
                <a:hlinkClick r:id="rId5"/>
              </a:rPr>
              <a:t>index.html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1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864573" y="3032309"/>
            <a:ext cx="338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for listening </a:t>
            </a:r>
            <a:r>
              <a:rPr lang="en-US" dirty="0" smtClean="0">
                <a:sym typeface="Wingdings"/>
              </a:rPr>
              <a:t></a:t>
            </a:r>
          </a:p>
          <a:p>
            <a:pPr algn="ctr"/>
            <a:r>
              <a:rPr lang="en-US" dirty="0" smtClean="0">
                <a:sym typeface="Wingdings"/>
              </a:rPr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7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respiratory disease </a:t>
            </a:r>
          </a:p>
          <a:p>
            <a:r>
              <a:rPr lang="en-US" dirty="0" smtClean="0"/>
              <a:t>Caused by a virus of the same name, also known as </a:t>
            </a:r>
            <a:r>
              <a:rPr lang="en-US" dirty="0" err="1" smtClean="0"/>
              <a:t>rubeola</a:t>
            </a:r>
            <a:endParaRPr lang="en-US" dirty="0" smtClean="0"/>
          </a:p>
          <a:p>
            <a:r>
              <a:rPr lang="en-US" dirty="0" smtClean="0"/>
              <a:t>People who recover from measles are immune for the rest of their lives</a:t>
            </a:r>
          </a:p>
          <a:p>
            <a:r>
              <a:rPr lang="en-US" dirty="0" smtClean="0"/>
              <a:t>Symptoms include fever, runny nose, </a:t>
            </a:r>
          </a:p>
          <a:p>
            <a:pPr marL="0" indent="0">
              <a:buNone/>
            </a:pPr>
            <a:r>
              <a:rPr lang="en-US" dirty="0" smtClean="0"/>
              <a:t>    blotchy rash all over the body, cough, </a:t>
            </a:r>
          </a:p>
          <a:p>
            <a:pPr marL="0" indent="0">
              <a:buNone/>
            </a:pPr>
            <a:r>
              <a:rPr lang="en-US" dirty="0" smtClean="0"/>
              <a:t>    red, watery eyes,  </a:t>
            </a:r>
            <a:r>
              <a:rPr lang="en-US" dirty="0" err="1" smtClean="0"/>
              <a:t>Koplik’s</a:t>
            </a:r>
            <a:r>
              <a:rPr lang="en-US" dirty="0"/>
              <a:t> </a:t>
            </a:r>
            <a:r>
              <a:rPr lang="en-US" dirty="0" smtClean="0"/>
              <a:t>spots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472" y="118977"/>
            <a:ext cx="3425161" cy="2327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243" y="3873500"/>
            <a:ext cx="35433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2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&amp;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days of fever with at least one of the following: cough, conjunctivitis, </a:t>
            </a:r>
            <a:r>
              <a:rPr lang="en-US" dirty="0" err="1" smtClean="0"/>
              <a:t>coryza</a:t>
            </a:r>
            <a:r>
              <a:rPr lang="en-US" dirty="0" smtClean="0"/>
              <a:t> or observation of </a:t>
            </a:r>
            <a:r>
              <a:rPr lang="en-US" dirty="0" err="1" smtClean="0"/>
              <a:t>Koplik</a:t>
            </a:r>
            <a:r>
              <a:rPr lang="en-US" dirty="0" smtClean="0"/>
              <a:t> spot</a:t>
            </a:r>
          </a:p>
          <a:p>
            <a:r>
              <a:rPr lang="en-US" dirty="0" smtClean="0"/>
              <a:t>Severe complications are usually found in poorly nourished young children with Vitamin A deficiency or immunodeficiency (such as those with HIV/AIDS)</a:t>
            </a:r>
          </a:p>
          <a:p>
            <a:r>
              <a:rPr lang="en-US" dirty="0" smtClean="0"/>
              <a:t>Pregnant women who are infected are also at risk of severe complications and the pregnancy may end in miscarriage or preterm delivery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8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8" y="1724526"/>
            <a:ext cx="8455840" cy="4695743"/>
          </a:xfrm>
        </p:spPr>
        <p:txBody>
          <a:bodyPr/>
          <a:lstStyle/>
          <a:p>
            <a:r>
              <a:rPr lang="en-US" dirty="0" smtClean="0"/>
              <a:t>Usually spreads through the air by breathing, coughing or sneezing</a:t>
            </a:r>
          </a:p>
          <a:p>
            <a:r>
              <a:rPr lang="en-US" dirty="0" smtClean="0"/>
              <a:t>Can spread to others from 4 days before to 4 days after rash erupts</a:t>
            </a:r>
          </a:p>
          <a:p>
            <a:r>
              <a:rPr lang="en-US" dirty="0" smtClean="0"/>
              <a:t>Measles are so highly contagious that 90% of people close to an infected who is not immune will also become infected.</a:t>
            </a:r>
          </a:p>
          <a:p>
            <a:r>
              <a:rPr lang="en-US" dirty="0" smtClean="0"/>
              <a:t>The virus lives in the mucus in the nose and the throat of an infected person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an live in the air or on infected surfaces for up to 2 hours </a:t>
            </a:r>
          </a:p>
          <a:p>
            <a:r>
              <a:rPr lang="en-US" dirty="0" smtClean="0"/>
              <a:t>Spreads through only 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9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SSPE (</a:t>
            </a:r>
            <a:r>
              <a:rPr lang="en-US" dirty="0" err="1" smtClean="0"/>
              <a:t>subacute</a:t>
            </a:r>
            <a:r>
              <a:rPr lang="en-US" dirty="0" smtClean="0"/>
              <a:t> </a:t>
            </a:r>
            <a:r>
              <a:rPr lang="en-US" dirty="0" err="1" smtClean="0"/>
              <a:t>sclerosing</a:t>
            </a:r>
            <a:r>
              <a:rPr lang="en-US" dirty="0" smtClean="0"/>
              <a:t> </a:t>
            </a:r>
            <a:r>
              <a:rPr lang="en-US" dirty="0" err="1" smtClean="0"/>
              <a:t>panencephalitis</a:t>
            </a:r>
            <a:r>
              <a:rPr lang="en-US" dirty="0" smtClean="0"/>
              <a:t>) (one out of 1000)</a:t>
            </a:r>
          </a:p>
          <a:p>
            <a:r>
              <a:rPr lang="en-US" dirty="0" smtClean="0"/>
              <a:t>Pneumonia (one out of 20)	</a:t>
            </a:r>
          </a:p>
          <a:p>
            <a:r>
              <a:rPr lang="en-US" dirty="0" smtClean="0"/>
              <a:t>Bronchitis</a:t>
            </a:r>
          </a:p>
          <a:p>
            <a:r>
              <a:rPr lang="en-US" dirty="0" smtClean="0"/>
              <a:t>Ear infections (up to 1 in 10 children)</a:t>
            </a:r>
          </a:p>
          <a:p>
            <a:r>
              <a:rPr lang="en-US" dirty="0" smtClean="0"/>
              <a:t>Diarrhea </a:t>
            </a:r>
          </a:p>
          <a:p>
            <a:r>
              <a:rPr lang="en-US" dirty="0" smtClean="0"/>
              <a:t>One or two out of 1000 die, and most deaths are caused by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1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&amp;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treatment for measles. Usually just supportive care, and the patient recovers on his/her own if there are no complications.</a:t>
            </a:r>
          </a:p>
          <a:p>
            <a:pPr lvl="1"/>
            <a:r>
              <a:rPr lang="en-US" dirty="0"/>
              <a:t>Vitamin A supplements are provided to restore low Vitamin A levels and help prevent eye damage and blindness</a:t>
            </a:r>
          </a:p>
          <a:p>
            <a:pPr lvl="1"/>
            <a:r>
              <a:rPr lang="en-US" dirty="0"/>
              <a:t>Supplements have been shown to reduce number of deaths from measles by 50%</a:t>
            </a:r>
          </a:p>
          <a:p>
            <a:pPr lvl="1"/>
            <a:r>
              <a:rPr lang="en-US" dirty="0"/>
              <a:t>Acquire adequate fluid intake to replace lost fluids from diarrhea or vomiting</a:t>
            </a:r>
          </a:p>
          <a:p>
            <a:pPr lvl="1"/>
            <a:r>
              <a:rPr lang="en-US" dirty="0"/>
              <a:t>Antibiotics for pneumonia, bronchitis, and etc</a:t>
            </a:r>
            <a:r>
              <a:rPr lang="en-US" dirty="0" smtClean="0"/>
              <a:t>.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Routine </a:t>
            </a:r>
            <a:r>
              <a:rPr lang="en-US" dirty="0"/>
              <a:t>vaccination for children is the only way for prevention (Two doses to ensure immunity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396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scientific description of measles was around the 9</a:t>
            </a:r>
            <a:r>
              <a:rPr lang="en-US" baseline="30000" dirty="0" smtClean="0"/>
              <a:t>th</a:t>
            </a:r>
            <a:r>
              <a:rPr lang="en-US" dirty="0" smtClean="0"/>
              <a:t> century when an Arab physician explained the difference between smallpox and measles</a:t>
            </a:r>
          </a:p>
          <a:p>
            <a:r>
              <a:rPr lang="en-US" dirty="0" smtClean="0"/>
              <a:t>Most devastating to populations not exposed to measles before; after exposure populations develop resistance</a:t>
            </a:r>
          </a:p>
          <a:p>
            <a:r>
              <a:rPr lang="en-US" dirty="0" smtClean="0"/>
              <a:t>In 1954, the virus was isolated and propagated on tissue culture</a:t>
            </a:r>
          </a:p>
          <a:p>
            <a:r>
              <a:rPr lang="en-US" dirty="0" smtClean="0"/>
              <a:t>21 strains of the virus have been found since then</a:t>
            </a:r>
          </a:p>
          <a:p>
            <a:r>
              <a:rPr lang="en-US" dirty="0" smtClean="0"/>
              <a:t>Vaccines became available in 1963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0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..to present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Declared eliminated in the U.S. in 2000, but 189 people reported to have the disease in 2013  (but usually because of </a:t>
            </a:r>
          </a:p>
          <a:p>
            <a:r>
              <a:rPr lang="en-US" dirty="0" smtClean="0"/>
              <a:t>Measles is still named as the leading cause of childhood mortality even though a cost-effective vaccine is available</a:t>
            </a:r>
          </a:p>
          <a:p>
            <a:r>
              <a:rPr lang="en-US" dirty="0" smtClean="0"/>
              <a:t>Kills an estimated amount of 160, 000 people in the world yearly, but this is an improvement from the 548 000 children that died in 2000</a:t>
            </a:r>
          </a:p>
          <a:p>
            <a:r>
              <a:rPr lang="en-US" dirty="0" smtClean="0"/>
              <a:t>Still highly endemic in developing countries; more than 20 million people are infected each year, and majority of deaths (95%) occur in countries with low per capita incomes and weak health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2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9779" r="9779"/>
          <a:stretch>
            <a:fillRect/>
          </a:stretch>
        </p:blipFill>
        <p:spPr>
          <a:xfrm>
            <a:off x="0" y="149726"/>
            <a:ext cx="7556313" cy="4144963"/>
          </a:xfrm>
        </p:spPr>
      </p:pic>
      <p:pic>
        <p:nvPicPr>
          <p:cNvPr id="5" name="Picture 4" descr="Screen Shot 2014-02-04 at 6.00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87" y="3479800"/>
            <a:ext cx="21082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0232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239</TotalTime>
  <Words>609</Words>
  <Application>Microsoft Macintosh PowerPoint</Application>
  <PresentationFormat>On-screen Show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Measles</vt:lpstr>
      <vt:lpstr>What is it?</vt:lpstr>
      <vt:lpstr>Diagnosis &amp; Risk Factors</vt:lpstr>
      <vt:lpstr>Transmission</vt:lpstr>
      <vt:lpstr>Complications</vt:lpstr>
      <vt:lpstr>Treatment &amp; Prevention</vt:lpstr>
      <vt:lpstr>From past…</vt:lpstr>
      <vt:lpstr>..to present </vt:lpstr>
      <vt:lpstr>PowerPoint Presentation</vt:lpstr>
      <vt:lpstr>Bibliography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</dc:title>
  <dc:creator>Cindy</dc:creator>
  <cp:lastModifiedBy>Cindy</cp:lastModifiedBy>
  <cp:revision>10</cp:revision>
  <dcterms:created xsi:type="dcterms:W3CDTF">2014-02-04T22:16:28Z</dcterms:created>
  <dcterms:modified xsi:type="dcterms:W3CDTF">2014-02-05T02:15:34Z</dcterms:modified>
</cp:coreProperties>
</file>