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c.org/popup.jhtml?item=/common/healthAndWellness/conditions/diabetes/insulinProcess.html" TargetMode="External"/><Relationship Id="rId2" Type="http://schemas.openxmlformats.org/officeDocument/2006/relationships/hyperlink" Target="http://www.diabetes.org/?loc=lo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7504" y="625195"/>
            <a:ext cx="4409303" cy="1641490"/>
          </a:xfrm>
        </p:spPr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2477" y="1782580"/>
            <a:ext cx="2679356" cy="7540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By: Eric Horton</a:t>
            </a:r>
            <a:endParaRPr lang="en-US" dirty="0"/>
          </a:p>
        </p:txBody>
      </p:sp>
      <p:pic>
        <p:nvPicPr>
          <p:cNvPr id="1026" name="Picture 2" descr="http://www.juicing-for-health.com/wp-content/uploads/2012/09/diabe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092" y="3119781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54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Statistics – Complications from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Heart Disease/Stroke</a:t>
            </a:r>
          </a:p>
          <a:p>
            <a:pPr lvl="1"/>
            <a:r>
              <a:rPr lang="en-US" dirty="0" smtClean="0"/>
              <a:t>2-4x more likely to develop heart disease or get a stroke</a:t>
            </a:r>
          </a:p>
          <a:p>
            <a:r>
              <a:rPr lang="en-US" dirty="0" smtClean="0"/>
              <a:t>High Blood Pressure</a:t>
            </a:r>
          </a:p>
          <a:p>
            <a:pPr lvl="1"/>
            <a:r>
              <a:rPr lang="en-US" dirty="0" smtClean="0"/>
              <a:t>67% of people had high blood pressure (over 140/90 mmHg)</a:t>
            </a:r>
          </a:p>
          <a:p>
            <a:r>
              <a:rPr lang="en-US" dirty="0" smtClean="0"/>
              <a:t>Blindness</a:t>
            </a:r>
          </a:p>
          <a:p>
            <a:pPr lvl="1"/>
            <a:r>
              <a:rPr lang="en-US" dirty="0" smtClean="0"/>
              <a:t>700,000 had advanced retinopathy which can lead to vision loss</a:t>
            </a:r>
          </a:p>
          <a:p>
            <a:r>
              <a:rPr lang="en-US" dirty="0" smtClean="0"/>
              <a:t>Kidney Disease</a:t>
            </a:r>
          </a:p>
          <a:p>
            <a:pPr lvl="1"/>
            <a:r>
              <a:rPr lang="en-US" dirty="0" smtClean="0"/>
              <a:t>44% of new cases were due to diabetes in 2008</a:t>
            </a:r>
          </a:p>
          <a:p>
            <a:r>
              <a:rPr lang="en-US" dirty="0" smtClean="0"/>
              <a:t>Nervous System Disease</a:t>
            </a:r>
          </a:p>
          <a:p>
            <a:pPr lvl="1"/>
            <a:r>
              <a:rPr lang="en-US" dirty="0" smtClean="0"/>
              <a:t>60-70% have some nervous system damage</a:t>
            </a:r>
          </a:p>
          <a:p>
            <a:r>
              <a:rPr lang="en-US" dirty="0" smtClean="0"/>
              <a:t>Amputation</a:t>
            </a:r>
          </a:p>
          <a:p>
            <a:pPr lvl="1"/>
            <a:r>
              <a:rPr lang="en-US" dirty="0" smtClean="0"/>
              <a:t>60% of non-traumatic lower-limb amputations are with people with 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http://www.diabetes.org/?</a:t>
            </a:r>
            <a:r>
              <a:rPr lang="en-US" dirty="0" smtClean="0">
                <a:hlinkClick r:id="rId2"/>
              </a:rPr>
              <a:t>loc=logo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http://www.ghc.org/popup.jhtml?item=/common/healthAndWellness/conditions/diabetes/insulinProcess.html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9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Diabetes?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increased level of blood glucose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Increased blood sugar level can hurt blood vessels</a:t>
            </a:r>
            <a:endParaRPr lang="en-US" dirty="0" smtClean="0"/>
          </a:p>
          <a:p>
            <a:r>
              <a:rPr lang="en-US" dirty="0" smtClean="0"/>
              <a:t>3 Types of Diabetes and 1 Precursor</a:t>
            </a:r>
          </a:p>
          <a:p>
            <a:pPr lvl="1"/>
            <a:r>
              <a:rPr lang="en-US" dirty="0" err="1" smtClean="0"/>
              <a:t>Prediabetes</a:t>
            </a:r>
            <a:endParaRPr lang="en-US" dirty="0" smtClean="0"/>
          </a:p>
          <a:p>
            <a:pPr lvl="1"/>
            <a:r>
              <a:rPr lang="en-US" dirty="0" smtClean="0"/>
              <a:t>Type 1 Diabetes</a:t>
            </a:r>
          </a:p>
          <a:p>
            <a:pPr lvl="1"/>
            <a:r>
              <a:rPr lang="en-US" dirty="0" smtClean="0"/>
              <a:t>Type 2 Diabetes</a:t>
            </a:r>
          </a:p>
          <a:p>
            <a:pPr lvl="1"/>
            <a:r>
              <a:rPr lang="en-US" dirty="0" smtClean="0"/>
              <a:t>Gestational Diabetes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7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8993"/>
            <a:ext cx="3932237" cy="656863"/>
          </a:xfrm>
        </p:spPr>
        <p:txBody>
          <a:bodyPr/>
          <a:lstStyle/>
          <a:p>
            <a:pPr algn="ctr"/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20000" y="1518443"/>
            <a:ext cx="3652025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Hormone used to convert sugar and starches to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Also stores energy in muscles, fat, and liver for future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Beta cells in pancreas create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Blood glucose rises when you 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Pancreas is triggered to release insulin in bloodstream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Insulin travels to cells and tells them to accept glucose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Cells accept convert glucose to energy or store for later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12" y="1518443"/>
            <a:ext cx="5445183" cy="34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0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Urinating a lot</a:t>
            </a:r>
          </a:p>
          <a:p>
            <a:r>
              <a:rPr lang="en-US" dirty="0" smtClean="0"/>
              <a:t>Constant thirst</a:t>
            </a:r>
          </a:p>
          <a:p>
            <a:r>
              <a:rPr lang="en-US" dirty="0" smtClean="0"/>
              <a:t>Feeling hungry often 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Blurry vision</a:t>
            </a:r>
          </a:p>
          <a:p>
            <a:r>
              <a:rPr lang="en-US" dirty="0" smtClean="0"/>
              <a:t>Slow healing (cuts and bruises)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Tingling or numbness in hands and/or feet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2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Diagnosed in children and young adults</a:t>
            </a:r>
          </a:p>
          <a:p>
            <a:r>
              <a:rPr lang="en-US" dirty="0" smtClean="0"/>
              <a:t>Beta cells which make insulin have been destroyed</a:t>
            </a:r>
          </a:p>
          <a:p>
            <a:r>
              <a:rPr lang="en-US" dirty="0" smtClean="0"/>
              <a:t>Accounts for 5% of people with </a:t>
            </a:r>
            <a:r>
              <a:rPr lang="en-US" dirty="0" smtClean="0"/>
              <a:t>diabetes</a:t>
            </a:r>
          </a:p>
          <a:p>
            <a:r>
              <a:rPr lang="en-US" dirty="0" smtClean="0"/>
              <a:t>Required to take insulin shots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633" y="1979551"/>
            <a:ext cx="4021945" cy="322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2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Insulin is made but the body develops a resistance to it</a:t>
            </a:r>
          </a:p>
          <a:p>
            <a:r>
              <a:rPr lang="en-US" dirty="0" smtClean="0"/>
              <a:t>Pancreas responds by creating more insulin</a:t>
            </a:r>
          </a:p>
          <a:p>
            <a:r>
              <a:rPr lang="en-US" dirty="0" smtClean="0"/>
              <a:t>Eventually pancreas cannot keep up and have elevated blood glucose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Caused by:</a:t>
            </a:r>
          </a:p>
          <a:p>
            <a:pPr lvl="1"/>
            <a:r>
              <a:rPr lang="en-US" dirty="0" smtClean="0"/>
              <a:t>Family history and genes play a role</a:t>
            </a:r>
            <a:endParaRPr lang="en-US" dirty="0" smtClean="0"/>
          </a:p>
          <a:p>
            <a:pPr lvl="1"/>
            <a:r>
              <a:rPr lang="en-US" dirty="0" smtClean="0"/>
              <a:t>Little exercise</a:t>
            </a:r>
          </a:p>
          <a:p>
            <a:pPr lvl="1"/>
            <a:r>
              <a:rPr lang="en-US" dirty="0" smtClean="0"/>
              <a:t>Poor diet</a:t>
            </a:r>
          </a:p>
          <a:p>
            <a:pPr lvl="1"/>
            <a:r>
              <a:rPr lang="en-US" dirty="0" smtClean="0"/>
              <a:t>Excess body </a:t>
            </a:r>
            <a:r>
              <a:rPr lang="en-US" dirty="0"/>
              <a:t>w</a:t>
            </a:r>
            <a:r>
              <a:rPr lang="en-US" dirty="0" smtClean="0"/>
              <a:t>eight around waist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76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Gestational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1543987"/>
            <a:ext cx="6569954" cy="46456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Occurs during pregnancy during 24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</a:p>
          <a:p>
            <a:r>
              <a:rPr lang="en-US" dirty="0" smtClean="0"/>
              <a:t>Can occur for people with or without diabetes</a:t>
            </a:r>
          </a:p>
          <a:p>
            <a:r>
              <a:rPr lang="en-US" dirty="0" smtClean="0"/>
              <a:t>Placenta supports baby’s growth but also produces certain hormones</a:t>
            </a:r>
          </a:p>
          <a:p>
            <a:r>
              <a:rPr lang="en-US" dirty="0" smtClean="0"/>
              <a:t>These hormones can block insulin in her body</a:t>
            </a:r>
          </a:p>
          <a:p>
            <a:r>
              <a:rPr lang="en-US" dirty="0" smtClean="0"/>
              <a:t>May need 3x insulin</a:t>
            </a:r>
          </a:p>
          <a:p>
            <a:r>
              <a:rPr lang="en-US" dirty="0" smtClean="0"/>
              <a:t>Baby can have too much glucose in body and have to make extra insulin</a:t>
            </a:r>
          </a:p>
          <a:p>
            <a:r>
              <a:rPr lang="en-US" dirty="0" smtClean="0"/>
              <a:t>Excess energy for babies is stored as fat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166" y="2159833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4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clear symptoms</a:t>
            </a:r>
          </a:p>
          <a:p>
            <a:r>
              <a:rPr lang="en-US" dirty="0" smtClean="0"/>
              <a:t>People usually have this before Type 2 Diabetes</a:t>
            </a:r>
          </a:p>
          <a:p>
            <a:r>
              <a:rPr lang="en-US" dirty="0" smtClean="0"/>
              <a:t>Ways to Prevent</a:t>
            </a:r>
          </a:p>
          <a:p>
            <a:pPr lvl="1"/>
            <a:r>
              <a:rPr lang="en-US" dirty="0" smtClean="0"/>
              <a:t>Losing body weight (7%)</a:t>
            </a:r>
          </a:p>
          <a:p>
            <a:pPr lvl="1"/>
            <a:r>
              <a:rPr lang="en-US" dirty="0" smtClean="0"/>
              <a:t>Exercise moderately (30 min/day 5 days/week)</a:t>
            </a:r>
          </a:p>
          <a:p>
            <a:pPr lvl="1"/>
            <a:r>
              <a:rPr lang="en-US" dirty="0" smtClean="0"/>
              <a:t>Lowers risk by 58%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6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Statistics -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Total People with Diabetes in US – 25.8 million (8.3%)</a:t>
            </a:r>
          </a:p>
          <a:p>
            <a:r>
              <a:rPr lang="en-US" dirty="0" err="1" smtClean="0"/>
              <a:t>Prediabetes</a:t>
            </a:r>
            <a:r>
              <a:rPr lang="en-US" dirty="0" smtClean="0"/>
              <a:t> – 79 million</a:t>
            </a:r>
          </a:p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Male – 13 million (11.8%) age 20 and over</a:t>
            </a:r>
          </a:p>
          <a:p>
            <a:pPr lvl="1"/>
            <a:r>
              <a:rPr lang="en-US" dirty="0" smtClean="0"/>
              <a:t>Female – 12.6 million (10.8%) age 20 and over</a:t>
            </a:r>
          </a:p>
          <a:p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Non-Hispanic whites – 7.1%</a:t>
            </a:r>
          </a:p>
          <a:p>
            <a:pPr lvl="1"/>
            <a:r>
              <a:rPr lang="en-US" dirty="0" smtClean="0"/>
              <a:t>Asian Americans – 8.4%</a:t>
            </a:r>
          </a:p>
          <a:p>
            <a:pPr lvl="1"/>
            <a:r>
              <a:rPr lang="en-US" dirty="0" smtClean="0"/>
              <a:t>Non-Hispanic blacks – 12.6%</a:t>
            </a:r>
          </a:p>
          <a:p>
            <a:pPr lvl="1"/>
            <a:r>
              <a:rPr lang="en-US" dirty="0" smtClean="0"/>
              <a:t>Hispanic – 11.8%</a:t>
            </a:r>
          </a:p>
          <a:p>
            <a:r>
              <a:rPr lang="en-US" dirty="0" smtClean="0"/>
              <a:t>Costs $246 billion in US in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49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290</TotalTime>
  <Words>464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Depth</vt:lpstr>
      <vt:lpstr>Diabetes</vt:lpstr>
      <vt:lpstr>What is Diabetes?</vt:lpstr>
      <vt:lpstr>Insulin</vt:lpstr>
      <vt:lpstr>Symptoms</vt:lpstr>
      <vt:lpstr>Type 1</vt:lpstr>
      <vt:lpstr>Type 2</vt:lpstr>
      <vt:lpstr>Gestational</vt:lpstr>
      <vt:lpstr>Prediabetes</vt:lpstr>
      <vt:lpstr>Statistics - Population</vt:lpstr>
      <vt:lpstr>Statistics – Complications from Diabetes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Eric</dc:creator>
  <cp:lastModifiedBy>Eric</cp:lastModifiedBy>
  <cp:revision>24</cp:revision>
  <dcterms:created xsi:type="dcterms:W3CDTF">2013-11-04T06:05:38Z</dcterms:created>
  <dcterms:modified xsi:type="dcterms:W3CDTF">2013-11-05T07:56:55Z</dcterms:modified>
</cp:coreProperties>
</file>