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D7645D3-86F8-E045-B46A-EBAE6AE2B1A4}" type="datetimeFigureOut">
              <a:rPr lang="en-US" smtClean="0"/>
              <a:pPr/>
              <a:t>10/12/13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AD2BC60-259C-FE42-8DD3-246F61126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cbi.nlm.nih.gov/pubmed/1286712" TargetMode="External"/><Relationship Id="rId12" Type="http://schemas.openxmlformats.org/officeDocument/2006/relationships/hyperlink" Target="http://en.wikipedia.org/wiki/International_Standard_Book_Number" TargetMode="External"/><Relationship Id="rId13" Type="http://schemas.openxmlformats.org/officeDocument/2006/relationships/hyperlink" Target="http://en.wikipedia.org/wiki/Special:BookSources/9789241563710" TargetMode="External"/><Relationship Id="rId14" Type="http://schemas.openxmlformats.org/officeDocument/2006/relationships/hyperlink" Target="http://www.who.int/blindness/causes/priority/en/index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Digital_object_identifier" TargetMode="External"/><Relationship Id="rId3" Type="http://schemas.openxmlformats.org/officeDocument/2006/relationships/hyperlink" Target="http://dx.doi.org/10.1136/bmj.333.7559.128" TargetMode="External"/><Relationship Id="rId4" Type="http://schemas.openxmlformats.org/officeDocument/2006/relationships/hyperlink" Target="http://en.wikipedia.org/wiki/PubMed_Identifier" TargetMode="External"/><Relationship Id="rId5" Type="http://schemas.openxmlformats.org/officeDocument/2006/relationships/hyperlink" Target="http://www.ncbi.nlm.nih.gov/pubmed/16840470" TargetMode="External"/><Relationship Id="rId6" Type="http://schemas.openxmlformats.org/officeDocument/2006/relationships/hyperlink" Target="http://dx.doi.org/10.1186/1471-2318-12-50" TargetMode="External"/><Relationship Id="rId7" Type="http://schemas.openxmlformats.org/officeDocument/2006/relationships/hyperlink" Target="http://en.wikipedia.org/wiki/PubMed_Central" TargetMode="External"/><Relationship Id="rId8" Type="http://schemas.openxmlformats.org/officeDocument/2006/relationships/hyperlink" Target="http://www.ncbi.nlm.nih.gov/pmc/articles/PMC3497611" TargetMode="External"/><Relationship Id="rId9" Type="http://schemas.openxmlformats.org/officeDocument/2006/relationships/hyperlink" Target="http://www.ncbi.nlm.nih.gov/pubmed/22943071" TargetMode="External"/><Relationship Id="rId10" Type="http://schemas.openxmlformats.org/officeDocument/2006/relationships/hyperlink" Target="http://dx.doi.org/10.1038/eye.1992.1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CATARACTS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Nguyen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98" y="35034"/>
            <a:ext cx="4939802" cy="3587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- 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52738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Phacoemulsification</a:t>
            </a:r>
            <a:r>
              <a:rPr lang="en-US" dirty="0" smtClean="0"/>
              <a:t>: The most common procedure in which two small incisions (2-3mm) are made just outside of the cornea. </a:t>
            </a:r>
          </a:p>
          <a:p>
            <a:r>
              <a:rPr lang="en-US" dirty="0" smtClean="0"/>
              <a:t>The lens is liquefied by ultrasound (40,000Hz) and extracted.. </a:t>
            </a:r>
          </a:p>
          <a:p>
            <a:r>
              <a:rPr lang="en-US" dirty="0" smtClean="0"/>
              <a:t>An intraocular lens is placed in lieu of the natural lens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884" y="1408176"/>
            <a:ext cx="4249116" cy="4056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253" y="4918970"/>
            <a:ext cx="1879823" cy="1729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 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54101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Extra Capsular Cataract Expansion: A non-invasive out-patient procedure in which a laser is used to remove the opacity on the posterior capsule. </a:t>
            </a:r>
          </a:p>
          <a:p>
            <a:r>
              <a:rPr lang="en-US" dirty="0" smtClean="0"/>
              <a:t>Very common and low risk procedure.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246" y="2206706"/>
            <a:ext cx="4088831" cy="37481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affected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 related cataracts are responsible for 51% of world blindness.</a:t>
            </a:r>
          </a:p>
          <a:p>
            <a:r>
              <a:rPr lang="en-US" dirty="0" smtClean="0"/>
              <a:t>Globally cataracts cause moderate to severe disability in 53.8million (2004) and 52.2 of which are of low and middle income countries.</a:t>
            </a:r>
          </a:p>
          <a:p>
            <a:r>
              <a:rPr lang="en-US" dirty="0" smtClean="0"/>
              <a:t>Cataracts are the leading cause of blindness in countries where surgical services are inadequate </a:t>
            </a:r>
          </a:p>
          <a:p>
            <a:r>
              <a:rPr lang="en-US" dirty="0" smtClean="0"/>
              <a:t>Even with countries that posses surgical services there are many other barriers. 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ransport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affected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01" y="1593111"/>
            <a:ext cx="7232899" cy="4731660"/>
          </a:xfrm>
          <a:prstGeom prst="rect">
            <a:avLst/>
          </a:prstGeom>
        </p:spPr>
      </p:pic>
      <p:pic>
        <p:nvPicPr>
          <p:cNvPr id="5" name="Content Placeholder 3" descr="Screen shot 2013-10-13 at 2.07.3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8500" r="-38500"/>
          <a:stretch>
            <a:fillRect/>
          </a:stretch>
        </p:blipFill>
        <p:spPr>
          <a:xfrm>
            <a:off x="-789100" y="1775191"/>
            <a:ext cx="4167433" cy="40440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Solutuons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remedy to cataracts would be figuring a way to decrease the cost of cataract surgery and dispersal of relevant information.  </a:t>
            </a:r>
          </a:p>
          <a:p>
            <a:r>
              <a:rPr lang="en-US" dirty="0" smtClean="0"/>
              <a:t>Developing more efficient and cost-effective </a:t>
            </a:r>
            <a:r>
              <a:rPr lang="en-US" dirty="0" err="1" smtClean="0"/>
              <a:t>IOL’s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Prevention, delay the onset of cataracts as much as possible.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Allen, D.; </a:t>
            </a:r>
            <a:r>
              <a:rPr lang="en-US" dirty="0" err="1" smtClean="0"/>
              <a:t>Vasavada</a:t>
            </a:r>
            <a:r>
              <a:rPr lang="en-US" dirty="0" smtClean="0"/>
              <a:t>, A. (Jul 2006). "Cataract and surgery for cataract.". </a:t>
            </a:r>
            <a:r>
              <a:rPr lang="en-US" i="1" dirty="0" smtClean="0"/>
              <a:t>BMJ </a:t>
            </a:r>
            <a:r>
              <a:rPr lang="en-US" b="1" i="1" dirty="0" smtClean="0"/>
              <a:t>333 (7559): 128–32.</a:t>
            </a:r>
            <a:r>
              <a:rPr lang="en-US" b="1" i="1" dirty="0" smtClean="0">
                <a:hlinkClick r:id="rId2"/>
              </a:rPr>
              <a:t>doi:</a:t>
            </a:r>
            <a:r>
              <a:rPr lang="en-US" b="1" i="1" dirty="0" smtClean="0">
                <a:hlinkClick r:id="rId3"/>
              </a:rPr>
              <a:t>10.1136/bmj.333.7559.128. </a:t>
            </a:r>
            <a:r>
              <a:rPr lang="en-US" b="1" i="1" dirty="0" smtClean="0">
                <a:hlinkClick r:id="rId4"/>
              </a:rPr>
              <a:t>PMID </a:t>
            </a:r>
            <a:r>
              <a:rPr lang="en-US" b="1" i="1" dirty="0" smtClean="0">
                <a:hlinkClick r:id="rId5"/>
              </a:rPr>
              <a:t>16840470</a:t>
            </a:r>
            <a:endParaRPr lang="en-US" b="1" i="1" dirty="0" smtClean="0"/>
          </a:p>
          <a:p>
            <a:r>
              <a:rPr lang="en-US" dirty="0" smtClean="0"/>
              <a:t>Davis, J. C.; McNeill, H.; </a:t>
            </a:r>
            <a:r>
              <a:rPr lang="en-US" dirty="0" err="1" smtClean="0"/>
              <a:t>Wasdell</a:t>
            </a:r>
            <a:r>
              <a:rPr lang="en-US" dirty="0" smtClean="0"/>
              <a:t>, M.; </a:t>
            </a:r>
            <a:r>
              <a:rPr lang="en-US" dirty="0" err="1" smtClean="0"/>
              <a:t>Chunick</a:t>
            </a:r>
            <a:r>
              <a:rPr lang="en-US" dirty="0" smtClean="0"/>
              <a:t>, S.; Bryan, S. (2012). "</a:t>
            </a:r>
            <a:r>
              <a:rPr lang="en-US" dirty="0" err="1" smtClean="0"/>
              <a:t>Focussing</a:t>
            </a:r>
            <a:r>
              <a:rPr lang="en-US" dirty="0" smtClean="0"/>
              <a:t> both eyes on health outcomes: Revisiting cataract surgery". </a:t>
            </a:r>
            <a:r>
              <a:rPr lang="en-US" i="1" dirty="0" smtClean="0"/>
              <a:t>BMC Geriatrics</a:t>
            </a:r>
            <a:r>
              <a:rPr lang="en-US" b="1" i="1" dirty="0" smtClean="0"/>
              <a:t>12: 50. </a:t>
            </a:r>
            <a:r>
              <a:rPr lang="en-US" b="1" i="1" dirty="0" smtClean="0">
                <a:hlinkClick r:id="rId2"/>
              </a:rPr>
              <a:t>doi:</a:t>
            </a:r>
            <a:r>
              <a:rPr lang="en-US" b="1" i="1" dirty="0" smtClean="0">
                <a:hlinkClick r:id="rId6"/>
              </a:rPr>
              <a:t>10.1186/1471-2318-12-50. </a:t>
            </a:r>
            <a:r>
              <a:rPr lang="en-US" b="1" i="1" dirty="0" smtClean="0">
                <a:hlinkClick r:id="rId7"/>
              </a:rPr>
              <a:t>PMC </a:t>
            </a:r>
            <a:r>
              <a:rPr lang="en-US" b="1" i="1" dirty="0" smtClean="0">
                <a:hlinkClick r:id="rId8"/>
              </a:rPr>
              <a:t>3497611.</a:t>
            </a:r>
            <a:r>
              <a:rPr lang="en-US" b="1" i="1" dirty="0" smtClean="0">
                <a:hlinkClick r:id="rId4"/>
              </a:rPr>
              <a:t>PMID </a:t>
            </a:r>
            <a:r>
              <a:rPr lang="en-US" b="1" i="1" dirty="0" smtClean="0">
                <a:hlinkClick r:id="rId9"/>
              </a:rPr>
              <a:t>22943071</a:t>
            </a:r>
            <a:endParaRPr lang="en-US" b="1" i="1" dirty="0" smtClean="0"/>
          </a:p>
          <a:p>
            <a:r>
              <a:rPr lang="en-US" dirty="0" smtClean="0"/>
              <a:t>Courtney P (1992). "The National Cataract Surgery Survey: I. Method and descriptive features". </a:t>
            </a:r>
            <a:r>
              <a:rPr lang="en-US" i="1" dirty="0" smtClean="0"/>
              <a:t>Eye (</a:t>
            </a:r>
            <a:r>
              <a:rPr lang="en-US" i="1" dirty="0" err="1" smtClean="0"/>
              <a:t>Lond</a:t>
            </a:r>
            <a:r>
              <a:rPr lang="en-US" i="1" dirty="0" smtClean="0"/>
              <a:t>) </a:t>
            </a:r>
            <a:r>
              <a:rPr lang="en-US" b="1" i="1" dirty="0" smtClean="0"/>
              <a:t>6(Pt 5): 487–92. </a:t>
            </a:r>
            <a:r>
              <a:rPr lang="en-US" b="1" i="1" dirty="0" smtClean="0">
                <a:hlinkClick r:id="rId2"/>
              </a:rPr>
              <a:t>doi:</a:t>
            </a:r>
            <a:r>
              <a:rPr lang="en-US" b="1" i="1" dirty="0" smtClean="0">
                <a:hlinkClick r:id="rId10"/>
              </a:rPr>
              <a:t>10.1038/eye.1992.103.</a:t>
            </a:r>
            <a:r>
              <a:rPr lang="en-US" b="1" i="1" dirty="0" smtClean="0">
                <a:hlinkClick r:id="rId4"/>
              </a:rPr>
              <a:t>PMID </a:t>
            </a:r>
            <a:r>
              <a:rPr lang="en-US" b="1" i="1" dirty="0" smtClean="0">
                <a:hlinkClick r:id="rId11"/>
              </a:rPr>
              <a:t>1286712</a:t>
            </a:r>
            <a:r>
              <a:rPr lang="en-US" b="1" i="1" dirty="0" smtClean="0">
                <a:hlinkClick r:id="rId11"/>
              </a:rPr>
              <a:t>.</a:t>
            </a:r>
            <a:endParaRPr lang="en-US" b="1" i="1" dirty="0" smtClean="0"/>
          </a:p>
          <a:p>
            <a:r>
              <a:rPr lang="en-US" dirty="0" smtClean="0"/>
              <a:t>Organization, World Health (2008). </a:t>
            </a:r>
            <a:r>
              <a:rPr lang="en-US" i="1" dirty="0" smtClean="0"/>
              <a:t>The global burden of disease : 2004 update. Geneva, Switzerland: World Health Organization. </a:t>
            </a:r>
            <a:r>
              <a:rPr lang="en-US" i="1" dirty="0" err="1" smtClean="0"/>
              <a:t>p</a:t>
            </a:r>
            <a:r>
              <a:rPr lang="en-US" i="1" dirty="0" smtClean="0"/>
              <a:t>. 35. </a:t>
            </a:r>
            <a:r>
              <a:rPr lang="en-US" i="1" dirty="0" smtClean="0">
                <a:hlinkClick r:id="rId12"/>
              </a:rPr>
              <a:t>ISBN </a:t>
            </a:r>
            <a:r>
              <a:rPr lang="en-US" i="1" dirty="0" smtClean="0">
                <a:hlinkClick r:id="rId13"/>
              </a:rPr>
              <a:t>9789241563710</a:t>
            </a:r>
            <a:r>
              <a:rPr lang="en-US" i="1" dirty="0" smtClean="0">
                <a:hlinkClick r:id="rId13"/>
              </a:rPr>
              <a:t>.</a:t>
            </a:r>
            <a:endParaRPr lang="en-US" i="1" dirty="0" smtClean="0"/>
          </a:p>
          <a:p>
            <a:r>
              <a:rPr lang="en-US" dirty="0" smtClean="0">
                <a:hlinkClick r:id="rId14"/>
              </a:rPr>
              <a:t>"Priority eye diseases: Cataract". </a:t>
            </a:r>
            <a:r>
              <a:rPr lang="en-US" i="1" dirty="0" smtClean="0">
                <a:hlinkClick r:id="rId14"/>
              </a:rPr>
              <a:t>Prevention of Blindness and Visual Impairment. World Health Organization. WHO.int], | 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dirty="0" smtClean="0"/>
              <a:t> Cataracts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93946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cataract is a clouding of the eye’s natural </a:t>
            </a:r>
            <a:r>
              <a:rPr lang="en-US" dirty="0" smtClean="0"/>
              <a:t>lens (</a:t>
            </a:r>
            <a:r>
              <a:rPr lang="en-US" dirty="0" smtClean="0"/>
              <a:t>lens </a:t>
            </a:r>
            <a:r>
              <a:rPr lang="en-US" dirty="0" smtClean="0"/>
              <a:t>protein denature), </a:t>
            </a:r>
            <a:r>
              <a:rPr lang="en-US" dirty="0" smtClean="0"/>
              <a:t>which lies behind the iris and the pupil.</a:t>
            </a:r>
          </a:p>
          <a:p>
            <a:endParaRPr lang="en-US" dirty="0" smtClean="0"/>
          </a:p>
          <a:p>
            <a:r>
              <a:rPr lang="en-US" dirty="0" smtClean="0"/>
              <a:t>Light from the environment is disrupted as it passes through a lens with cataract.</a:t>
            </a:r>
            <a:br>
              <a:rPr lang="en-US" dirty="0" smtClean="0"/>
            </a:br>
            <a:r>
              <a:rPr lang="en-US" dirty="0" smtClean="0"/>
              <a:t>Imagine a crack in a window.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63" y="1992441"/>
            <a:ext cx="4935654" cy="3701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/>
              <a:t>Cataracts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Cataracts are the principal cause of blindness in the world.</a:t>
            </a:r>
          </a:p>
          <a:p>
            <a:r>
              <a:rPr lang="en-US" dirty="0" smtClean="0"/>
              <a:t>Symptoms of Cataracts include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Cloudy or blurry vision</a:t>
            </a:r>
          </a:p>
          <a:p>
            <a:pPr lvl="2"/>
            <a:r>
              <a:rPr lang="en-US" dirty="0" smtClean="0"/>
              <a:t>Colors seem faded</a:t>
            </a:r>
          </a:p>
          <a:p>
            <a:pPr lvl="2"/>
            <a:r>
              <a:rPr lang="en-US" dirty="0" smtClean="0"/>
              <a:t>Glares, headlights, lamps or sunlight may appear too bright. (a halo may appear around the eyes)</a:t>
            </a:r>
          </a:p>
          <a:p>
            <a:pPr lvl="2"/>
            <a:r>
              <a:rPr lang="en-US" dirty="0" smtClean="0"/>
              <a:t>Poor night vision</a:t>
            </a:r>
          </a:p>
          <a:p>
            <a:pPr lvl="2"/>
            <a:r>
              <a:rPr lang="en-US" dirty="0" smtClean="0"/>
              <a:t>Double vision (multiple vision in one eye)</a:t>
            </a:r>
          </a:p>
          <a:p>
            <a:pPr lvl="2"/>
            <a:r>
              <a:rPr lang="en-US" dirty="0" smtClean="0"/>
              <a:t>Frequent prescription changes in eye glasses or contacts.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Cataracts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Cataracts:</a:t>
            </a:r>
          </a:p>
          <a:p>
            <a:pPr lvl="1"/>
            <a:r>
              <a:rPr lang="en-US" dirty="0" smtClean="0"/>
              <a:t>Age – By far the most common, people aged &gt;40 as a result of biological aging.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Drug use – Smoking has shown to double the chance of developing cataracts.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Cataracts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58953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Nuclear Sclerosis:  The most common type of cataract that involves the central (nuclear) part of the lens which eventually becomes hard due to condensation of lens nucleus.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153" y="2101416"/>
            <a:ext cx="4427359" cy="35026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Cataracts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45387" cy="4625609"/>
          </a:xfrm>
        </p:spPr>
        <p:txBody>
          <a:bodyPr/>
          <a:lstStyle/>
          <a:p>
            <a:r>
              <a:rPr lang="en-US" dirty="0" smtClean="0"/>
              <a:t>Cortical Cataracts: </a:t>
            </a:r>
            <a:r>
              <a:rPr lang="en-US" dirty="0" err="1" smtClean="0"/>
              <a:t>Opacification</a:t>
            </a:r>
            <a:r>
              <a:rPr lang="en-US" dirty="0" smtClean="0"/>
              <a:t> of lens cortex and occurs when changes in water content of the periphery of the lens causes fissuring.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56" y="1992302"/>
            <a:ext cx="3971244" cy="39712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Cataracts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57039" cy="4625609"/>
          </a:xfrm>
        </p:spPr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Subcapsular</a:t>
            </a:r>
            <a:r>
              <a:rPr lang="en-US" dirty="0" smtClean="0"/>
              <a:t> cataracts: When cataracts are present in the back of the lens adjacent to the capsule in which the lens sit.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25" y="1938303"/>
            <a:ext cx="4189157" cy="3456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-Prevention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sunglasses </a:t>
            </a:r>
            <a:r>
              <a:rPr lang="en-US" dirty="0" smtClean="0"/>
              <a:t>to limit exposure from UV rays from the sun.</a:t>
            </a:r>
          </a:p>
          <a:p>
            <a:r>
              <a:rPr lang="en-US" dirty="0" smtClean="0"/>
              <a:t>No smoking.</a:t>
            </a:r>
          </a:p>
          <a:p>
            <a:r>
              <a:rPr lang="en-US" dirty="0" smtClean="0"/>
              <a:t>Regular intake of antioxidants.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" y="3912344"/>
            <a:ext cx="3903460" cy="2488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52" y="2526212"/>
            <a:ext cx="1817471" cy="181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29" y="4343683"/>
            <a:ext cx="2831537" cy="2123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- 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Cataract surgery is the removal of the natural lens of the eye that has developed an </a:t>
            </a:r>
            <a:r>
              <a:rPr lang="en-US" dirty="0" err="1" smtClean="0"/>
              <a:t>opacification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Following surgical removal of the natural lens an artificial intraocular lens implant is permanently inserted.</a:t>
            </a:r>
          </a:p>
          <a:p>
            <a:r>
              <a:rPr lang="en-US" dirty="0" smtClean="0"/>
              <a:t>Cataract surgery has become a commonplace procedure that is generally safe and easy (outpatient procedure).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937</TotalTime>
  <Words>755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CATARACTS </vt:lpstr>
      <vt:lpstr>What are Cataracts?</vt:lpstr>
      <vt:lpstr>What are Cataracts?</vt:lpstr>
      <vt:lpstr>Causes of Cataracts</vt:lpstr>
      <vt:lpstr>Classification of Cataracts</vt:lpstr>
      <vt:lpstr>Classification of Cataracts</vt:lpstr>
      <vt:lpstr>Classification of Cataracts</vt:lpstr>
      <vt:lpstr>Treatment -Prevention</vt:lpstr>
      <vt:lpstr>Treatment - Surgical</vt:lpstr>
      <vt:lpstr>Treatment - Surgical</vt:lpstr>
      <vt:lpstr>Treatment- Surgical</vt:lpstr>
      <vt:lpstr>Populations affected</vt:lpstr>
      <vt:lpstr>Populations affected</vt:lpstr>
      <vt:lpstr>Solutuons</vt:lpstr>
      <vt:lpstr>References. </vt:lpstr>
    </vt:vector>
  </TitlesOfParts>
  <Company>University of California,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CATARACTS </dc:title>
  <dc:creator>Jason Nguyen</dc:creator>
  <cp:lastModifiedBy>Jason Nguyen</cp:lastModifiedBy>
  <cp:revision>8</cp:revision>
  <dcterms:created xsi:type="dcterms:W3CDTF">2013-10-13T05:55:02Z</dcterms:created>
  <dcterms:modified xsi:type="dcterms:W3CDTF">2013-10-13T21:32:57Z</dcterms:modified>
</cp:coreProperties>
</file>